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7" r:id="rId2"/>
    <p:sldId id="257" r:id="rId3"/>
    <p:sldId id="258" r:id="rId4"/>
    <p:sldId id="259" r:id="rId5"/>
    <p:sldId id="260" r:id="rId6"/>
    <p:sldId id="261" r:id="rId7"/>
    <p:sldId id="262" r:id="rId8"/>
    <p:sldId id="272" r:id="rId9"/>
    <p:sldId id="273" r:id="rId10"/>
    <p:sldId id="263" r:id="rId11"/>
    <p:sldId id="264" r:id="rId12"/>
    <p:sldId id="265" r:id="rId13"/>
    <p:sldId id="266" r:id="rId14"/>
    <p:sldId id="268" r:id="rId15"/>
    <p:sldId id="269" r:id="rId16"/>
    <p:sldId id="270" r:id="rId17"/>
    <p:sldId id="271"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F23553-3B56-4A55-85CE-ADCDA2F048E5}"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23553-3B56-4A55-85CE-ADCDA2F048E5}"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23553-3B56-4A55-85CE-ADCDA2F048E5}"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F23553-3B56-4A55-85CE-ADCDA2F048E5}"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F23553-3B56-4A55-85CE-ADCDA2F048E5}" type="datetimeFigureOut">
              <a:rPr lang="en-US" smtClean="0"/>
              <a:pPr/>
              <a:t>5/17/2017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F23553-3B56-4A55-85CE-ADCDA2F048E5}"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F23553-3B56-4A55-85CE-ADCDA2F048E5}" type="datetimeFigureOut">
              <a:rPr lang="en-US" smtClean="0"/>
              <a:pPr/>
              <a:t>5/17/2017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F23553-3B56-4A55-85CE-ADCDA2F048E5}" type="datetimeFigureOut">
              <a:rPr lang="en-US" smtClean="0"/>
              <a:pPr/>
              <a:t>5/17/2017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F23553-3B56-4A55-85CE-ADCDA2F048E5}" type="datetimeFigureOut">
              <a:rPr lang="en-US" smtClean="0"/>
              <a:pPr/>
              <a:t>5/17/2017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23553-3B56-4A55-85CE-ADCDA2F048E5}"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F23553-3B56-4A55-85CE-ADCDA2F048E5}" type="datetimeFigureOut">
              <a:rPr lang="en-US" smtClean="0"/>
              <a:pPr/>
              <a:t>5/17/2017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95AC89A-506D-45C7-92D3-D067679AE2F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23553-3B56-4A55-85CE-ADCDA2F048E5}" type="datetimeFigureOut">
              <a:rPr lang="en-US" smtClean="0"/>
              <a:pPr/>
              <a:t>5/17/2017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5AC89A-506D-45C7-92D3-D067679AE2F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hyperlink" Target="https://lco.global/observatory/sites/"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10" Type="http://schemas.openxmlformats.org/officeDocument/2006/relationships/image" Target="../media/image13.png"/><Relationship Id="rId4" Type="http://schemas.openxmlformats.org/officeDocument/2006/relationships/image" Target="../media/image7.png"/><Relationship Id="rId9" Type="http://schemas.openxmlformats.org/officeDocument/2006/relationships/image" Target="../media/image1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proposal.astro-opticon.org/" TargetMode="External"/><Relationship Id="rId2" Type="http://schemas.openxmlformats.org/officeDocument/2006/relationships/hyperlink" Target="http://www.astro-opticon.org/fp7-2/travel.htm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8229600" cy="1285884"/>
          </a:xfrm>
        </p:spPr>
        <p:txBody>
          <a:bodyPr>
            <a:noAutofit/>
          </a:bodyPr>
          <a:lstStyle/>
          <a:p>
            <a:r>
              <a:rPr lang="en-US" sz="3200" b="1" dirty="0" smtClean="0"/>
              <a:t>Optical Infrared Coordination Network for Astronomy</a:t>
            </a:r>
            <a:br>
              <a:rPr lang="en-US" sz="3200" b="1" dirty="0" smtClean="0"/>
            </a:br>
            <a:r>
              <a:rPr lang="en-US" sz="3200" b="1" dirty="0" smtClean="0"/>
              <a:t>(FP7 2013 – 2016), HORIZON (2017-2020)</a:t>
            </a:r>
            <a:endParaRPr lang="uk-UA" sz="3200" dirty="0"/>
          </a:p>
        </p:txBody>
      </p:sp>
      <p:sp>
        <p:nvSpPr>
          <p:cNvPr id="3" name="Content Placeholder 2"/>
          <p:cNvSpPr>
            <a:spLocks noGrp="1"/>
          </p:cNvSpPr>
          <p:nvPr>
            <p:ph idx="1"/>
          </p:nvPr>
        </p:nvSpPr>
        <p:spPr>
          <a:xfrm>
            <a:off x="500034" y="2143116"/>
            <a:ext cx="8229600" cy="4429156"/>
          </a:xfrm>
        </p:spPr>
        <p:txBody>
          <a:bodyPr>
            <a:normAutofit fontScale="85000" lnSpcReduction="20000"/>
          </a:bodyPr>
          <a:lstStyle/>
          <a:p>
            <a:pPr algn="just"/>
            <a:r>
              <a:rPr lang="en-US" sz="3100" dirty="0" smtClean="0"/>
              <a:t>brings together all the national and international agencies and </a:t>
            </a:r>
            <a:r>
              <a:rPr lang="en-US" sz="3100" dirty="0" err="1" smtClean="0"/>
              <a:t>organisations</a:t>
            </a:r>
            <a:r>
              <a:rPr lang="en-US" sz="3100" dirty="0" smtClean="0"/>
              <a:t>, </a:t>
            </a:r>
            <a:r>
              <a:rPr lang="en-US" sz="3100" u="sng" dirty="0" smtClean="0"/>
              <a:t>which fund, support, develop and operate Europe’s facilities</a:t>
            </a:r>
            <a:r>
              <a:rPr lang="en-US" sz="3100" dirty="0" smtClean="0"/>
              <a:t> for optical and infrared night-time astronomy. </a:t>
            </a:r>
          </a:p>
          <a:p>
            <a:pPr algn="just"/>
            <a:r>
              <a:rPr lang="en-US" sz="3100" dirty="0" smtClean="0"/>
              <a:t>provides a </a:t>
            </a:r>
            <a:r>
              <a:rPr lang="en-US" sz="3100" u="sng" dirty="0" smtClean="0"/>
              <a:t>framework </a:t>
            </a:r>
            <a:r>
              <a:rPr lang="en-US" sz="3100" dirty="0" smtClean="0"/>
              <a:t>allowing joint actions </a:t>
            </a:r>
            <a:r>
              <a:rPr lang="en-US" sz="3100" u="sng" dirty="0" smtClean="0"/>
              <a:t>to improve the quality of Europe’s infrastructures, to train new astronomers, </a:t>
            </a:r>
            <a:r>
              <a:rPr lang="en-US" sz="3100" dirty="0" smtClean="0"/>
              <a:t>especially those from Central Europe, in modern new research methods,</a:t>
            </a:r>
          </a:p>
          <a:p>
            <a:pPr algn="just"/>
            <a:r>
              <a:rPr lang="en-US" sz="3100" dirty="0" smtClean="0"/>
              <a:t> to </a:t>
            </a:r>
            <a:r>
              <a:rPr lang="en-US" sz="3100" u="sng" dirty="0" smtClean="0"/>
              <a:t>develop innovative technologies </a:t>
            </a:r>
            <a:r>
              <a:rPr lang="en-US" sz="3100" dirty="0" smtClean="0"/>
              <a:t>to enhance research quality.</a:t>
            </a:r>
          </a:p>
          <a:p>
            <a:pPr algn="just"/>
            <a:r>
              <a:rPr lang="en-US" sz="3100" dirty="0" smtClean="0"/>
              <a:t>to </a:t>
            </a:r>
            <a:r>
              <a:rPr lang="en-US" sz="3100" u="sng" dirty="0" smtClean="0"/>
              <a:t>provide access to mid-size optical telescopes</a:t>
            </a:r>
            <a:r>
              <a:rPr lang="en-US" sz="3100" dirty="0" smtClean="0"/>
              <a:t>: 2 calls per year-February and August</a:t>
            </a:r>
          </a:p>
          <a:p>
            <a:endParaRPr lang="uk-U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12845"/>
            <a:ext cx="8352928" cy="6032421"/>
          </a:xfrm>
          <a:prstGeom prst="rect">
            <a:avLst/>
          </a:prstGeom>
        </p:spPr>
        <p:txBody>
          <a:bodyPr wrap="square">
            <a:spAutoFit/>
          </a:bodyPr>
          <a:lstStyle/>
          <a:p>
            <a:pPr algn="ctr"/>
            <a:r>
              <a:rPr lang="en-US" sz="2600" b="1" dirty="0" smtClean="0">
                <a:latin typeface="+mj-lt"/>
              </a:rPr>
              <a:t>2.6m  Nordic Optical Telescope</a:t>
            </a:r>
            <a:endParaRPr lang="en-US" b="1" dirty="0" smtClean="0"/>
          </a:p>
          <a:p>
            <a:pPr algn="ctr"/>
            <a:r>
              <a:rPr lang="en-US" dirty="0" smtClean="0"/>
              <a:t>La Palma;   </a:t>
            </a:r>
            <a:r>
              <a:rPr lang="en-US" dirty="0"/>
              <a:t> </a:t>
            </a:r>
            <a:r>
              <a:rPr lang="en-US" dirty="0" smtClean="0"/>
              <a:t>Monitoring mode - yes</a:t>
            </a:r>
          </a:p>
          <a:p>
            <a:endParaRPr lang="en-US" dirty="0" smtClean="0"/>
          </a:p>
          <a:p>
            <a:pPr algn="just"/>
            <a:r>
              <a:rPr lang="en-US" b="1" dirty="0" smtClean="0">
                <a:solidFill>
                  <a:srgbClr val="FF0000"/>
                </a:solidFill>
              </a:rPr>
              <a:t>ALFOCS</a:t>
            </a:r>
            <a:r>
              <a:rPr lang="en-US" dirty="0" smtClean="0"/>
              <a:t>: a FOV= 6.4x6.4</a:t>
            </a:r>
            <a:r>
              <a:rPr lang="en-US" dirty="0" smtClean="0">
                <a:sym typeface="Symbol"/>
              </a:rPr>
              <a:t></a:t>
            </a:r>
            <a:r>
              <a:rPr lang="en-US" dirty="0" smtClean="0"/>
              <a:t>, 0.21</a:t>
            </a:r>
            <a:r>
              <a:rPr lang="en-US" dirty="0" smtClean="0">
                <a:sym typeface="Symbol"/>
              </a:rPr>
              <a:t></a:t>
            </a:r>
            <a:r>
              <a:rPr lang="en-US" dirty="0" smtClean="0"/>
              <a:t>/pixel in imaging mode</a:t>
            </a:r>
          </a:p>
          <a:p>
            <a:pPr algn="just"/>
            <a:r>
              <a:rPr lang="en-US" dirty="0" smtClean="0"/>
              <a:t> UV </a:t>
            </a:r>
            <a:r>
              <a:rPr lang="en-US" u="sng" dirty="0" smtClean="0"/>
              <a:t>low/medium resolution spectroscopy , multi-object spectroscopy, fast spectroscopy, </a:t>
            </a:r>
            <a:r>
              <a:rPr lang="en-US" u="sng" dirty="0" err="1" smtClean="0"/>
              <a:t>polarimetry</a:t>
            </a:r>
            <a:r>
              <a:rPr lang="en-US" u="sng" dirty="0" smtClean="0"/>
              <a:t>, </a:t>
            </a:r>
            <a:r>
              <a:rPr lang="sv-SE" dirty="0" smtClean="0"/>
              <a:t>:  </a:t>
            </a:r>
            <a:r>
              <a:rPr lang="en-US" dirty="0" err="1" smtClean="0"/>
              <a:t>Bessell</a:t>
            </a:r>
            <a:r>
              <a:rPr lang="en-US" dirty="0" smtClean="0"/>
              <a:t> UBVRI, SDSS </a:t>
            </a:r>
            <a:r>
              <a:rPr lang="en-US" dirty="0" err="1" smtClean="0"/>
              <a:t>u'g'r'i'z</a:t>
            </a:r>
            <a:r>
              <a:rPr lang="en-US" dirty="0" smtClean="0"/>
              <a:t>'</a:t>
            </a:r>
            <a:endParaRPr lang="en-US" u="sng" dirty="0" smtClean="0"/>
          </a:p>
          <a:p>
            <a:pPr algn="just"/>
            <a:endParaRPr lang="en-US" dirty="0" smtClean="0"/>
          </a:p>
          <a:p>
            <a:pPr algn="just"/>
            <a:r>
              <a:rPr lang="en-US" b="1" dirty="0" err="1" smtClean="0">
                <a:solidFill>
                  <a:srgbClr val="FF0000"/>
                </a:solidFill>
              </a:rPr>
              <a:t>NOTcam</a:t>
            </a:r>
            <a:r>
              <a:rPr lang="en-US" dirty="0" smtClean="0"/>
              <a:t>:  0.8 </a:t>
            </a:r>
            <a:r>
              <a:rPr lang="en-US" dirty="0"/>
              <a:t>- </a:t>
            </a:r>
            <a:r>
              <a:rPr lang="en-US" dirty="0" smtClean="0"/>
              <a:t>2.5µm, </a:t>
            </a:r>
            <a:r>
              <a:rPr lang="en-US" u="sng" dirty="0" smtClean="0"/>
              <a:t>wild-field imaging</a:t>
            </a:r>
            <a:r>
              <a:rPr lang="en-US" dirty="0" smtClean="0"/>
              <a:t>, </a:t>
            </a:r>
            <a:r>
              <a:rPr lang="en-US" u="sng" dirty="0" smtClean="0"/>
              <a:t>high-resolution imaging </a:t>
            </a:r>
            <a:r>
              <a:rPr lang="en-US" dirty="0" smtClean="0"/>
              <a:t>(0</a:t>
            </a:r>
            <a:r>
              <a:rPr lang="en-US" dirty="0" smtClean="0">
                <a:sym typeface="Symbol"/>
              </a:rPr>
              <a:t></a:t>
            </a:r>
            <a:r>
              <a:rPr lang="en-US" dirty="0" smtClean="0"/>
              <a:t>.078/</a:t>
            </a:r>
            <a:r>
              <a:rPr lang="en-US" dirty="0" err="1" smtClean="0"/>
              <a:t>px</a:t>
            </a:r>
            <a:r>
              <a:rPr lang="en-US" dirty="0" smtClean="0"/>
              <a:t>), </a:t>
            </a:r>
            <a:r>
              <a:rPr lang="en-US" u="sng" dirty="0" smtClean="0"/>
              <a:t>low-resolution  spectroscopy</a:t>
            </a:r>
            <a:r>
              <a:rPr lang="en-US" dirty="0" smtClean="0"/>
              <a:t>, R </a:t>
            </a:r>
            <a:r>
              <a:rPr lang="en-US" dirty="0"/>
              <a:t>= </a:t>
            </a:r>
            <a:r>
              <a:rPr lang="en-US" dirty="0" smtClean="0"/>
              <a:t>2500  </a:t>
            </a:r>
            <a:r>
              <a:rPr lang="en-US" dirty="0"/>
              <a:t>(Y,J,H,K</a:t>
            </a:r>
            <a:r>
              <a:rPr lang="en-US" dirty="0" smtClean="0"/>
              <a:t>); </a:t>
            </a:r>
            <a:r>
              <a:rPr lang="pt-BR" u="sng" dirty="0" smtClean="0"/>
              <a:t>medium-resolution spectroscopy</a:t>
            </a:r>
            <a:r>
              <a:rPr lang="pt-BR" dirty="0" smtClean="0"/>
              <a:t>, R </a:t>
            </a:r>
            <a:r>
              <a:rPr lang="pt-BR" dirty="0"/>
              <a:t>= </a:t>
            </a:r>
            <a:r>
              <a:rPr lang="pt-BR" dirty="0" smtClean="0"/>
              <a:t>5500 (</a:t>
            </a:r>
            <a:r>
              <a:rPr lang="pt-BR" dirty="0"/>
              <a:t>J,H,K</a:t>
            </a:r>
            <a:r>
              <a:rPr lang="pt-BR" dirty="0" smtClean="0"/>
              <a:t>)</a:t>
            </a:r>
          </a:p>
          <a:p>
            <a:pPr algn="just"/>
            <a:endParaRPr lang="pt-BR" dirty="0" smtClean="0"/>
          </a:p>
          <a:p>
            <a:pPr algn="just"/>
            <a:r>
              <a:rPr lang="en-US" b="1" dirty="0" smtClean="0">
                <a:solidFill>
                  <a:srgbClr val="FF0000"/>
                </a:solidFill>
              </a:rPr>
              <a:t>FIES: </a:t>
            </a:r>
            <a:r>
              <a:rPr lang="en-US" dirty="0" smtClean="0"/>
              <a:t>0.370-0.830µm, a </a:t>
            </a:r>
            <a:r>
              <a:rPr lang="en-US" u="sng" dirty="0"/>
              <a:t>cross-dispersed high-resolution echelle spectrograph </a:t>
            </a:r>
            <a:r>
              <a:rPr lang="en-US" dirty="0"/>
              <a:t>with a maximum spectral resolution of R = </a:t>
            </a:r>
            <a:r>
              <a:rPr lang="en-US" dirty="0" smtClean="0"/>
              <a:t>67000</a:t>
            </a:r>
          </a:p>
          <a:p>
            <a:pPr algn="just"/>
            <a:endParaRPr lang="en-US" dirty="0"/>
          </a:p>
          <a:p>
            <a:pPr algn="just"/>
            <a:r>
              <a:rPr lang="en-US" b="1" dirty="0" smtClean="0">
                <a:solidFill>
                  <a:srgbClr val="FF0000"/>
                </a:solidFill>
              </a:rPr>
              <a:t>MOSCA</a:t>
            </a:r>
            <a:r>
              <a:rPr lang="en-US" dirty="0" smtClean="0"/>
              <a:t> : a </a:t>
            </a:r>
            <a:r>
              <a:rPr lang="en-US" dirty="0"/>
              <a:t>direct CCD camera mounted in the Cassegrain </a:t>
            </a:r>
            <a:r>
              <a:rPr lang="en-US" dirty="0" smtClean="0"/>
              <a:t>focus, FOV=</a:t>
            </a:r>
            <a:r>
              <a:rPr lang="en-US" dirty="0"/>
              <a:t>7.7' x </a:t>
            </a:r>
            <a:r>
              <a:rPr lang="en-US" dirty="0" smtClean="0"/>
              <a:t>7.7‘, </a:t>
            </a:r>
            <a:r>
              <a:rPr lang="sv-SE" dirty="0"/>
              <a:t>0.217"/pixel on sky (2x2 </a:t>
            </a:r>
            <a:r>
              <a:rPr lang="sv-SE" dirty="0" smtClean="0"/>
              <a:t>binning)</a:t>
            </a:r>
          </a:p>
          <a:p>
            <a:pPr algn="just"/>
            <a:endParaRPr lang="sv-SE" dirty="0"/>
          </a:p>
          <a:p>
            <a:pPr algn="just"/>
            <a:r>
              <a:rPr lang="sv-SE" u="sng" dirty="0" smtClean="0"/>
              <a:t>FILTERS</a:t>
            </a:r>
            <a:r>
              <a:rPr lang="sv-SE" dirty="0" smtClean="0"/>
              <a:t>:  </a:t>
            </a:r>
            <a:r>
              <a:rPr lang="en-US" dirty="0" err="1" smtClean="0"/>
              <a:t>Bessell</a:t>
            </a:r>
            <a:r>
              <a:rPr lang="en-US" dirty="0" smtClean="0"/>
              <a:t> </a:t>
            </a:r>
            <a:r>
              <a:rPr lang="en-US" dirty="0"/>
              <a:t>UBVRI, SDSS </a:t>
            </a:r>
            <a:r>
              <a:rPr lang="en-US" dirty="0" err="1"/>
              <a:t>u'g'r'i'z</a:t>
            </a:r>
            <a:r>
              <a:rPr lang="en-US" dirty="0"/>
              <a:t>';(90mm) </a:t>
            </a:r>
            <a:r>
              <a:rPr lang="en-US" dirty="0" err="1"/>
              <a:t>Strömgren</a:t>
            </a:r>
            <a:r>
              <a:rPr lang="en-US" dirty="0"/>
              <a:t> </a:t>
            </a:r>
            <a:r>
              <a:rPr lang="en-US" dirty="0" err="1"/>
              <a:t>uvby</a:t>
            </a:r>
            <a:r>
              <a:rPr lang="en-US" dirty="0"/>
              <a:t>, H-beta wide, narrow</a:t>
            </a:r>
            <a:endParaRPr lang="en-US" dirty="0" smtClean="0"/>
          </a:p>
          <a:p>
            <a:pPr algn="just"/>
            <a:endParaRPr lang="en-US" dirty="0" smtClean="0"/>
          </a:p>
          <a:p>
            <a:pPr algn="just"/>
            <a:endParaRPr lang="en-US" dirty="0" smtClean="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335846"/>
            <a:ext cx="8208912" cy="6186309"/>
          </a:xfrm>
          <a:prstGeom prst="rect">
            <a:avLst/>
          </a:prstGeom>
        </p:spPr>
        <p:txBody>
          <a:bodyPr wrap="square">
            <a:spAutoFit/>
          </a:bodyPr>
          <a:lstStyle/>
          <a:p>
            <a:pPr algn="ctr"/>
            <a:r>
              <a:rPr lang="en-US" sz="2400" b="1" dirty="0" smtClean="0"/>
              <a:t>2.0m The Liverpool Telescope  (Robotic),  La Palma</a:t>
            </a:r>
          </a:p>
          <a:p>
            <a:endParaRPr lang="en-US" dirty="0" smtClean="0"/>
          </a:p>
          <a:p>
            <a:endParaRPr lang="en-US" dirty="0" smtClean="0"/>
          </a:p>
          <a:p>
            <a:r>
              <a:rPr lang="en-US" sz="2000" b="1" dirty="0" smtClean="0">
                <a:solidFill>
                  <a:srgbClr val="FF0000"/>
                </a:solidFill>
              </a:rPr>
              <a:t>IO:O:</a:t>
            </a:r>
            <a:r>
              <a:rPr lang="en-US" sz="2000" dirty="0" smtClean="0"/>
              <a:t>   Optical Wide Field Camera,  FOV 10x10</a:t>
            </a:r>
            <a:r>
              <a:rPr lang="en-US" sz="2000" dirty="0" smtClean="0">
                <a:sym typeface="Symbol"/>
              </a:rPr>
              <a:t></a:t>
            </a:r>
            <a:r>
              <a:rPr lang="en-US" sz="2000" dirty="0" smtClean="0"/>
              <a:t>; 0.15</a:t>
            </a:r>
            <a:r>
              <a:rPr lang="en-US" sz="2000" dirty="0" smtClean="0">
                <a:sym typeface="Symbol"/>
              </a:rPr>
              <a:t></a:t>
            </a:r>
            <a:r>
              <a:rPr lang="en-US" sz="2000" dirty="0" smtClean="0"/>
              <a:t>/</a:t>
            </a:r>
            <a:r>
              <a:rPr lang="en-US" sz="2000" dirty="0" err="1" smtClean="0"/>
              <a:t>pxl</a:t>
            </a:r>
            <a:r>
              <a:rPr lang="en-US" sz="2000" dirty="0" smtClean="0"/>
              <a:t>;  Filters – Bessel, SDSS imaging</a:t>
            </a:r>
          </a:p>
          <a:p>
            <a:endParaRPr lang="en-US" sz="2000" dirty="0" smtClean="0"/>
          </a:p>
          <a:p>
            <a:r>
              <a:rPr lang="en-US" sz="2000" b="1" dirty="0" smtClean="0">
                <a:solidFill>
                  <a:srgbClr val="FF0000"/>
                </a:solidFill>
              </a:rPr>
              <a:t>IO:I: </a:t>
            </a:r>
            <a:r>
              <a:rPr lang="en-US" sz="2000" dirty="0" smtClean="0"/>
              <a:t>    Near Infrared imaging component IO:O, currently offline</a:t>
            </a:r>
          </a:p>
          <a:p>
            <a:endParaRPr lang="en-US" sz="2000" dirty="0" smtClean="0"/>
          </a:p>
          <a:p>
            <a:r>
              <a:rPr lang="en-US" sz="2000" b="1" dirty="0" smtClean="0">
                <a:solidFill>
                  <a:srgbClr val="FF0000"/>
                </a:solidFill>
              </a:rPr>
              <a:t>RINGO3: </a:t>
            </a:r>
            <a:r>
              <a:rPr lang="en-US" sz="2000" dirty="0" smtClean="0"/>
              <a:t>3-band optical </a:t>
            </a:r>
            <a:r>
              <a:rPr lang="en-US" sz="2000" dirty="0" err="1" smtClean="0"/>
              <a:t>polarimeter</a:t>
            </a:r>
            <a:r>
              <a:rPr lang="en-US" sz="2000" dirty="0" smtClean="0"/>
              <a:t> </a:t>
            </a:r>
          </a:p>
          <a:p>
            <a:endParaRPr lang="en-US" sz="2000" dirty="0" smtClean="0"/>
          </a:p>
          <a:p>
            <a:r>
              <a:rPr lang="en-US" sz="2000" b="1" dirty="0" smtClean="0">
                <a:solidFill>
                  <a:srgbClr val="FF0000"/>
                </a:solidFill>
              </a:rPr>
              <a:t>LOTUS: </a:t>
            </a:r>
            <a:r>
              <a:rPr lang="en-US" sz="2000" dirty="0" smtClean="0"/>
              <a:t> (</a:t>
            </a:r>
            <a:r>
              <a:rPr lang="en-US" sz="2000" dirty="0" err="1" smtClean="0"/>
              <a:t>LOw-cosT</a:t>
            </a:r>
            <a:r>
              <a:rPr lang="en-US" sz="2000" dirty="0" smtClean="0"/>
              <a:t> Ultraviolet Spectrograph)  a low resolution optical-near UV spectrograph, </a:t>
            </a:r>
            <a:r>
              <a:rPr lang="en-US" sz="2000" u="sng" dirty="0" smtClean="0"/>
              <a:t>3200 </a:t>
            </a:r>
            <a:r>
              <a:rPr lang="en-US" sz="2000" u="sng" dirty="0" smtClean="0">
                <a:sym typeface="Symbol"/>
              </a:rPr>
              <a:t> </a:t>
            </a:r>
            <a:r>
              <a:rPr lang="en-US" sz="2000" u="sng" dirty="0" smtClean="0"/>
              <a:t>6300 </a:t>
            </a:r>
            <a:r>
              <a:rPr lang="en-US" sz="2000" u="sng" dirty="0" smtClean="0">
                <a:cs typeface="Times New Roman"/>
              </a:rPr>
              <a:t>Å</a:t>
            </a:r>
            <a:r>
              <a:rPr lang="en-US" sz="2000" u="sng" dirty="0" smtClean="0"/>
              <a:t> </a:t>
            </a:r>
            <a:r>
              <a:rPr lang="en-US" sz="2000" dirty="0" smtClean="0"/>
              <a:t>, 4.7 </a:t>
            </a:r>
            <a:r>
              <a:rPr lang="en-US" sz="2000" dirty="0" smtClean="0">
                <a:cs typeface="Times New Roman"/>
              </a:rPr>
              <a:t>Å</a:t>
            </a:r>
            <a:r>
              <a:rPr lang="en-US" sz="2000" dirty="0" smtClean="0"/>
              <a:t>/</a:t>
            </a:r>
            <a:r>
              <a:rPr lang="en-US" sz="2000" dirty="0" err="1" smtClean="0"/>
              <a:t>pxl</a:t>
            </a:r>
            <a:r>
              <a:rPr lang="en-US" sz="2000" dirty="0" smtClean="0"/>
              <a:t>. The slit has "narrow" (2.5 arcsec x 95 arcsec) and "wide" (5 arcsec x 25 arcsec) regions </a:t>
            </a:r>
          </a:p>
          <a:p>
            <a:endParaRPr lang="en-US" sz="2000" dirty="0" smtClean="0"/>
          </a:p>
          <a:p>
            <a:r>
              <a:rPr lang="en-US" sz="2000" b="1" dirty="0" smtClean="0">
                <a:solidFill>
                  <a:srgbClr val="FF0000"/>
                </a:solidFill>
              </a:rPr>
              <a:t>SPRAT: </a:t>
            </a:r>
            <a:r>
              <a:rPr lang="en-US" sz="2000" dirty="0" smtClean="0"/>
              <a:t>  (</a:t>
            </a:r>
            <a:r>
              <a:rPr lang="en-US" sz="2000" b="1" u="sng" dirty="0" err="1" smtClean="0"/>
              <a:t>SPectrograph</a:t>
            </a:r>
            <a:r>
              <a:rPr lang="en-US" sz="2000" b="1" u="sng" dirty="0" smtClean="0"/>
              <a:t> </a:t>
            </a:r>
            <a:r>
              <a:rPr lang="en-US" sz="2000" b="1" u="sng" dirty="0"/>
              <a:t>for the Rapid Acquisition of Transients</a:t>
            </a:r>
            <a:r>
              <a:rPr lang="en-US" sz="2000" dirty="0"/>
              <a:t>) is a low resolution, high throughput </a:t>
            </a:r>
            <a:r>
              <a:rPr lang="en-US" sz="2000" dirty="0" smtClean="0"/>
              <a:t>spectrograph, R=350 (18Å), slit - 1.8arcsec, FOV </a:t>
            </a:r>
            <a:r>
              <a:rPr lang="en-US" sz="2000" dirty="0"/>
              <a:t>in imaging </a:t>
            </a:r>
            <a:r>
              <a:rPr lang="en-US" sz="2000" dirty="0" smtClean="0"/>
              <a:t>mode 7.5 </a:t>
            </a:r>
            <a:r>
              <a:rPr lang="en-US" sz="2000" dirty="0"/>
              <a:t>x 1.9 </a:t>
            </a:r>
            <a:r>
              <a:rPr lang="en-US" sz="2000" dirty="0">
                <a:sym typeface="Symbol"/>
              </a:rPr>
              <a:t></a:t>
            </a:r>
            <a:r>
              <a:rPr lang="en-US" sz="2000" dirty="0" smtClean="0"/>
              <a:t>, </a:t>
            </a:r>
            <a:r>
              <a:rPr lang="en-US" sz="2000" u="sng" dirty="0" smtClean="0"/>
              <a:t>4000 </a:t>
            </a:r>
            <a:r>
              <a:rPr lang="en-US" sz="2000" u="sng" dirty="0"/>
              <a:t>– </a:t>
            </a:r>
            <a:r>
              <a:rPr lang="en-US" sz="2000" u="sng" dirty="0" smtClean="0"/>
              <a:t>8000</a:t>
            </a:r>
            <a:r>
              <a:rPr lang="en-US" sz="2000" u="sng" dirty="0" smtClean="0">
                <a:cs typeface="Times New Roman"/>
              </a:rPr>
              <a:t> Å</a:t>
            </a:r>
            <a:r>
              <a:rPr lang="en-US" sz="2000" u="sng" dirty="0" smtClean="0"/>
              <a:t> </a:t>
            </a:r>
            <a:r>
              <a:rPr lang="en-US" sz="2000" dirty="0" smtClean="0"/>
              <a:t>.</a:t>
            </a:r>
            <a:endParaRPr lang="en-US" sz="2000" dirty="0"/>
          </a:p>
          <a:p>
            <a:endParaRPr lang="en-US" sz="2000"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332656"/>
            <a:ext cx="8568952" cy="5693866"/>
          </a:xfrm>
          <a:prstGeom prst="rect">
            <a:avLst/>
          </a:prstGeom>
        </p:spPr>
        <p:txBody>
          <a:bodyPr wrap="square">
            <a:spAutoFit/>
          </a:bodyPr>
          <a:lstStyle/>
          <a:p>
            <a:pPr algn="ctr"/>
            <a:r>
              <a:rPr lang="en-US" sz="2400" b="1" dirty="0" smtClean="0"/>
              <a:t>CAHA: The </a:t>
            </a:r>
            <a:r>
              <a:rPr lang="en-US" sz="2400" b="1" dirty="0"/>
              <a:t>German-Spanish Astronomical Center at </a:t>
            </a:r>
            <a:r>
              <a:rPr lang="en-US" sz="2400" b="1" dirty="0" err="1"/>
              <a:t>Calar</a:t>
            </a:r>
            <a:r>
              <a:rPr lang="en-US" sz="2400" b="1" dirty="0"/>
              <a:t> Alto is located in the Sierra de Los </a:t>
            </a:r>
            <a:r>
              <a:rPr lang="en-US" sz="2400" b="1" dirty="0" err="1"/>
              <a:t>Filabres</a:t>
            </a:r>
            <a:r>
              <a:rPr lang="en-US" sz="2400" b="1" dirty="0"/>
              <a:t> </a:t>
            </a:r>
            <a:r>
              <a:rPr lang="en-US" sz="2400" b="1" dirty="0" smtClean="0"/>
              <a:t>, Span </a:t>
            </a:r>
          </a:p>
          <a:p>
            <a:pPr algn="ctr"/>
            <a:endParaRPr lang="en-US" dirty="0"/>
          </a:p>
          <a:p>
            <a:pPr algn="just"/>
            <a:r>
              <a:rPr lang="en-US" sz="2000" b="1" dirty="0" smtClean="0"/>
              <a:t>3.5m Telescope</a:t>
            </a:r>
            <a:r>
              <a:rPr lang="en-US" dirty="0" smtClean="0"/>
              <a:t>,  Monitoring mode – Yes with CARMENES and PMAS</a:t>
            </a:r>
          </a:p>
          <a:p>
            <a:pPr algn="just"/>
            <a:endParaRPr lang="en-US" dirty="0" smtClean="0"/>
          </a:p>
          <a:p>
            <a:pPr algn="just"/>
            <a:r>
              <a:rPr lang="en-US" sz="2000" b="1" dirty="0" smtClean="0">
                <a:solidFill>
                  <a:srgbClr val="FF0000"/>
                </a:solidFill>
              </a:rPr>
              <a:t>CARMENES:</a:t>
            </a:r>
            <a:r>
              <a:rPr lang="en-US" sz="2000" dirty="0" smtClean="0"/>
              <a:t> (</a:t>
            </a:r>
            <a:r>
              <a:rPr lang="en-US" sz="2000" b="1" u="sng" dirty="0" err="1" smtClean="0"/>
              <a:t>Calar</a:t>
            </a:r>
            <a:r>
              <a:rPr lang="en-US" sz="2000" b="1" u="sng" dirty="0" smtClean="0"/>
              <a:t> Alto High-Resolution search for M dwarfs with </a:t>
            </a:r>
            <a:r>
              <a:rPr lang="en-US" sz="2000" b="1" u="sng" dirty="0" err="1" smtClean="0"/>
              <a:t>Exoearths</a:t>
            </a:r>
            <a:r>
              <a:rPr lang="en-US" sz="2000" b="1" u="sng" dirty="0" smtClean="0"/>
              <a:t> </a:t>
            </a:r>
            <a:r>
              <a:rPr lang="en-US" sz="2000" dirty="0" smtClean="0"/>
              <a:t>with Near-infrared and optical </a:t>
            </a:r>
            <a:r>
              <a:rPr lang="en-US" sz="2000" dirty="0" err="1" smtClean="0"/>
              <a:t>Échelle</a:t>
            </a:r>
            <a:r>
              <a:rPr lang="en-US" sz="2000" dirty="0" smtClean="0"/>
              <a:t> Spectrographs): two separated spectrographs </a:t>
            </a:r>
            <a:r>
              <a:rPr lang="en-US" sz="2000" u="sng" dirty="0" smtClean="0"/>
              <a:t>0.52 - 0.96 µm </a:t>
            </a:r>
            <a:r>
              <a:rPr lang="en-US" sz="2000" dirty="0" smtClean="0"/>
              <a:t>and </a:t>
            </a:r>
            <a:r>
              <a:rPr lang="en-US" sz="2000" u="sng" dirty="0" smtClean="0"/>
              <a:t>0.96 - 1.71 µm </a:t>
            </a:r>
            <a:r>
              <a:rPr lang="en-US" sz="2000" dirty="0" smtClean="0"/>
              <a:t>with  R = 80,000-100,000</a:t>
            </a:r>
          </a:p>
          <a:p>
            <a:pPr algn="just"/>
            <a:r>
              <a:rPr lang="en-US" sz="2000" dirty="0" smtClean="0"/>
              <a:t>each of spectrograph performs high-accuracy radial-velocity measurements (∼1 m s-1) with long-term stability</a:t>
            </a:r>
          </a:p>
          <a:p>
            <a:pPr algn="just"/>
            <a:endParaRPr lang="en-US" sz="2000" dirty="0" smtClean="0"/>
          </a:p>
          <a:p>
            <a:pPr algn="just"/>
            <a:r>
              <a:rPr lang="en-US" sz="2000" b="1" dirty="0" smtClean="0">
                <a:solidFill>
                  <a:srgbClr val="FF0000"/>
                </a:solidFill>
              </a:rPr>
              <a:t>MOSCA:</a:t>
            </a:r>
            <a:r>
              <a:rPr lang="en-US" sz="2000" dirty="0" smtClean="0"/>
              <a:t>  the focal reducer, 0.33</a:t>
            </a:r>
            <a:r>
              <a:rPr lang="en-US" sz="2000" dirty="0" smtClean="0">
                <a:sym typeface="Symbol"/>
              </a:rPr>
              <a:t></a:t>
            </a:r>
            <a:r>
              <a:rPr lang="en-US" sz="2000" dirty="0" smtClean="0"/>
              <a:t>/</a:t>
            </a:r>
            <a:r>
              <a:rPr lang="en-US" sz="2000" dirty="0" err="1" smtClean="0"/>
              <a:t>pxl</a:t>
            </a:r>
            <a:r>
              <a:rPr lang="en-US" sz="2000" dirty="0" smtClean="0"/>
              <a:t>, FOV of 11x11 </a:t>
            </a:r>
            <a:r>
              <a:rPr lang="en-US" sz="2000" dirty="0" err="1" smtClean="0"/>
              <a:t>arcmin</a:t>
            </a:r>
            <a:r>
              <a:rPr lang="en-US" sz="2000" dirty="0" smtClean="0"/>
              <a:t>. Various analyzers are or will eventually be available: filters, grisms, FPI, (polarimetry?)</a:t>
            </a:r>
          </a:p>
          <a:p>
            <a:pPr algn="just"/>
            <a:endParaRPr lang="en-US" sz="2000" dirty="0" smtClean="0"/>
          </a:p>
          <a:p>
            <a:pPr algn="just"/>
            <a:r>
              <a:rPr lang="en-US" sz="2000" b="1" dirty="0" smtClean="0">
                <a:solidFill>
                  <a:srgbClr val="FF0000"/>
                </a:solidFill>
              </a:rPr>
              <a:t>PMAS:</a:t>
            </a:r>
            <a:r>
              <a:rPr lang="en-US" sz="2000" dirty="0" smtClean="0"/>
              <a:t> Integral Field Spectroscopy with fiber-coupled lens array </a:t>
            </a:r>
            <a:r>
              <a:rPr lang="en-US" sz="2000" u="sng" dirty="0" smtClean="0"/>
              <a:t>0.360-0.940 µm</a:t>
            </a:r>
          </a:p>
          <a:p>
            <a:pPr algn="just"/>
            <a:endParaRPr lang="en-US" sz="2000" dirty="0" smtClean="0"/>
          </a:p>
          <a:p>
            <a:pPr algn="just"/>
            <a:r>
              <a:rPr lang="en-US" sz="2000" b="1" dirty="0" smtClean="0">
                <a:solidFill>
                  <a:srgbClr val="FF0000"/>
                </a:solidFill>
              </a:rPr>
              <a:t>TWIN:</a:t>
            </a:r>
            <a:r>
              <a:rPr lang="en-US" sz="2000" dirty="0" smtClean="0"/>
              <a:t> Spectrograph provides two channels intermediate spectral resolution (</a:t>
            </a:r>
            <a:r>
              <a:rPr lang="en-US" sz="2000" u="sng" dirty="0" smtClean="0"/>
              <a:t>R=3000-14000</a:t>
            </a:r>
            <a:r>
              <a:rPr lang="en-US" sz="2000" dirty="0" smtClean="0"/>
              <a:t>) in the wavelength range from </a:t>
            </a:r>
            <a:r>
              <a:rPr lang="en-US" sz="2000" u="sng" dirty="0" smtClean="0"/>
              <a:t>3200 to 11000 Å</a:t>
            </a:r>
            <a:endParaRPr lang="en-US" sz="2000" u="sng"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608202" cy="6278642"/>
          </a:xfrm>
          <a:prstGeom prst="rect">
            <a:avLst/>
          </a:prstGeom>
          <a:noFill/>
        </p:spPr>
        <p:txBody>
          <a:bodyPr wrap="square" rtlCol="0">
            <a:spAutoFit/>
          </a:bodyPr>
          <a:lstStyle/>
          <a:p>
            <a:pPr algn="ctr"/>
            <a:r>
              <a:rPr lang="en-US" sz="2400" b="1" dirty="0" smtClean="0"/>
              <a:t>CAHA</a:t>
            </a:r>
          </a:p>
          <a:p>
            <a:pPr algn="ctr"/>
            <a:r>
              <a:rPr lang="it-IT" sz="2000" b="1" dirty="0" smtClean="0"/>
              <a:t>2.2m Telescope</a:t>
            </a:r>
            <a:r>
              <a:rPr lang="it-IT" dirty="0" smtClean="0"/>
              <a:t>, Monitoring mode – yes</a:t>
            </a:r>
            <a:r>
              <a:rPr lang="en-US" dirty="0" smtClean="0"/>
              <a:t> </a:t>
            </a:r>
          </a:p>
          <a:p>
            <a:endParaRPr lang="en-US" dirty="0"/>
          </a:p>
          <a:p>
            <a:pPr algn="just"/>
            <a:r>
              <a:rPr lang="en-US" sz="2000" b="1" dirty="0" smtClean="0">
                <a:solidFill>
                  <a:srgbClr val="FF0000"/>
                </a:solidFill>
              </a:rPr>
              <a:t>BUSCA:</a:t>
            </a:r>
            <a:r>
              <a:rPr lang="en-US" sz="2000" dirty="0" smtClean="0"/>
              <a:t>  a CCD camera  system </a:t>
            </a:r>
            <a:r>
              <a:rPr lang="en-US" sz="2000" dirty="0"/>
              <a:t>12'x12'  </a:t>
            </a:r>
            <a:r>
              <a:rPr lang="en-US" sz="2000" dirty="0" smtClean="0"/>
              <a:t>which allows simultaneous direct imaging </a:t>
            </a:r>
          </a:p>
          <a:p>
            <a:pPr algn="just"/>
            <a:r>
              <a:rPr lang="en-US" sz="2000" dirty="0" smtClean="0"/>
              <a:t>of the same sky area in four colors </a:t>
            </a:r>
            <a:r>
              <a:rPr lang="en-US" sz="2000" dirty="0"/>
              <a:t> </a:t>
            </a:r>
            <a:r>
              <a:rPr lang="en-US" sz="2000" u="sng" dirty="0"/>
              <a:t>&lt; 430nm, 430nm &lt; lambda &lt; 530nm, </a:t>
            </a:r>
            <a:endParaRPr lang="en-US" sz="2000" u="sng" dirty="0" smtClean="0"/>
          </a:p>
          <a:p>
            <a:pPr algn="just"/>
            <a:r>
              <a:rPr lang="en-US" sz="2000" u="sng" dirty="0" smtClean="0"/>
              <a:t>530nm </a:t>
            </a:r>
            <a:r>
              <a:rPr lang="en-US" sz="2000" u="sng" dirty="0"/>
              <a:t>&lt; lambda &lt; 700nm and lambda &gt; 700nm</a:t>
            </a:r>
            <a:r>
              <a:rPr lang="en-US" sz="2000" u="sng" dirty="0" smtClean="0"/>
              <a:t>.</a:t>
            </a:r>
            <a:r>
              <a:rPr lang="en-US" sz="2000" b="1" dirty="0"/>
              <a:t> </a:t>
            </a:r>
            <a:r>
              <a:rPr lang="en-US" sz="2000" dirty="0"/>
              <a:t>Additional filters are provided </a:t>
            </a:r>
            <a:endParaRPr lang="en-US" sz="2000" dirty="0" smtClean="0"/>
          </a:p>
          <a:p>
            <a:pPr algn="just"/>
            <a:r>
              <a:rPr lang="en-US" sz="2000" dirty="0" smtClean="0"/>
              <a:t>to </a:t>
            </a:r>
            <a:r>
              <a:rPr lang="en-US" sz="2000" dirty="0"/>
              <a:t>define standard wavelength bands. Currently the </a:t>
            </a:r>
            <a:r>
              <a:rPr lang="en-US" sz="2000" dirty="0" err="1"/>
              <a:t>Strömgren</a:t>
            </a:r>
            <a:r>
              <a:rPr lang="en-US" sz="2000" dirty="0"/>
              <a:t> filter set is available.</a:t>
            </a:r>
            <a:endParaRPr lang="en-US" sz="2000" dirty="0" smtClean="0"/>
          </a:p>
          <a:p>
            <a:pPr algn="just"/>
            <a:r>
              <a:rPr lang="en-US" sz="2000" dirty="0" smtClean="0"/>
              <a:t>(</a:t>
            </a:r>
            <a:r>
              <a:rPr lang="en-US" sz="2000" dirty="0" smtClean="0">
                <a:solidFill>
                  <a:srgbClr val="92D050"/>
                </a:solidFill>
              </a:rPr>
              <a:t>it is interesting but needs time to understand</a:t>
            </a:r>
            <a:r>
              <a:rPr lang="en-US" sz="2000" dirty="0" smtClean="0"/>
              <a:t>!)</a:t>
            </a:r>
          </a:p>
          <a:p>
            <a:pPr algn="just"/>
            <a:endParaRPr lang="en-US" sz="2000" dirty="0" smtClean="0"/>
          </a:p>
          <a:p>
            <a:pPr algn="just"/>
            <a:r>
              <a:rPr lang="en-US" sz="2000" b="1" dirty="0" smtClean="0">
                <a:solidFill>
                  <a:srgbClr val="FF0000"/>
                </a:solidFill>
              </a:rPr>
              <a:t>CAFÉ:  </a:t>
            </a:r>
            <a:r>
              <a:rPr lang="en-US" sz="2000" dirty="0" smtClean="0"/>
              <a:t>provides high resolution echelle spectra over 3900-9600 Å </a:t>
            </a:r>
          </a:p>
          <a:p>
            <a:pPr algn="just"/>
            <a:r>
              <a:rPr lang="en-US" sz="2000" dirty="0" smtClean="0"/>
              <a:t>http://www.caha.es/CAHA/Instruments/CAFE/</a:t>
            </a:r>
          </a:p>
          <a:p>
            <a:pPr algn="just"/>
            <a:endParaRPr lang="en-US" sz="2000" dirty="0" smtClean="0"/>
          </a:p>
          <a:p>
            <a:pPr algn="just"/>
            <a:r>
              <a:rPr lang="en-US" sz="2000" b="1" dirty="0" smtClean="0">
                <a:solidFill>
                  <a:srgbClr val="FF0000"/>
                </a:solidFill>
              </a:rPr>
              <a:t>CAFOS</a:t>
            </a:r>
            <a:r>
              <a:rPr lang="en-US" sz="2000" dirty="0" smtClean="0"/>
              <a:t>    a </a:t>
            </a:r>
            <a:r>
              <a:rPr lang="en-US" sz="2000" u="sng" dirty="0" smtClean="0"/>
              <a:t>focal-reducer designed to work with a CCD detector </a:t>
            </a:r>
          </a:p>
          <a:p>
            <a:pPr algn="just"/>
            <a:r>
              <a:rPr lang="en-US" sz="2000" u="sng" dirty="0" smtClean="0"/>
              <a:t>Imaging mode:  </a:t>
            </a:r>
            <a:r>
              <a:rPr lang="en-US" sz="2000" dirty="0" smtClean="0"/>
              <a:t>standard filters (Johnson, Cousins, Gunn) and (on request) </a:t>
            </a:r>
          </a:p>
          <a:p>
            <a:pPr algn="just"/>
            <a:r>
              <a:rPr lang="en-US" sz="2000" dirty="0" smtClean="0"/>
              <a:t>a large set of interference filters (l / Dl = 30 ... 100) are available.</a:t>
            </a:r>
          </a:p>
          <a:p>
            <a:pPr algn="just"/>
            <a:r>
              <a:rPr lang="en-US" sz="2000" dirty="0" smtClean="0"/>
              <a:t>Spectroscopy:  three grism sets (400Å/mm, 200Å /mm, 100Å /mm) .</a:t>
            </a:r>
          </a:p>
          <a:p>
            <a:pPr algn="just"/>
            <a:r>
              <a:rPr lang="en-US" sz="2000" dirty="0" smtClean="0"/>
              <a:t>A long slit of variable width (b=50 ... 1000µm, corresponding to 0.6" ... 12")</a:t>
            </a:r>
          </a:p>
          <a:p>
            <a:pPr algn="just"/>
            <a:r>
              <a:rPr lang="en-US" sz="2000" dirty="0" smtClean="0"/>
              <a:t>Polarimetry: linear polarization only: a Wollaston prism with an effective </a:t>
            </a:r>
          </a:p>
          <a:p>
            <a:pPr algn="just"/>
            <a:r>
              <a:rPr lang="en-US" sz="2000" dirty="0" smtClean="0"/>
              <a:t>beam separation of ~20“+ a rotatable l/2 plate</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57158" y="428604"/>
            <a:ext cx="8358246" cy="5878532"/>
          </a:xfrm>
          <a:prstGeom prst="rect">
            <a:avLst/>
          </a:prstGeom>
          <a:noFill/>
        </p:spPr>
        <p:txBody>
          <a:bodyPr wrap="square" rtlCol="0">
            <a:spAutoFit/>
          </a:bodyPr>
          <a:lstStyle/>
          <a:p>
            <a:pPr algn="ctr"/>
            <a:r>
              <a:rPr lang="en-US" sz="2800" b="1" dirty="0" err="1" smtClean="0"/>
              <a:t>Observatoire</a:t>
            </a:r>
            <a:r>
              <a:rPr lang="en-US" sz="2800" b="1" dirty="0" smtClean="0"/>
              <a:t> de HAUT-Provence</a:t>
            </a:r>
            <a:r>
              <a:rPr lang="en-US" sz="2800" dirty="0" smtClean="0"/>
              <a:t> </a:t>
            </a:r>
          </a:p>
          <a:p>
            <a:pPr algn="ctr"/>
            <a:endParaRPr lang="en-US" sz="2800" dirty="0" smtClean="0"/>
          </a:p>
          <a:p>
            <a:r>
              <a:rPr lang="en-US" sz="2000" b="1" dirty="0" smtClean="0"/>
              <a:t>1.93m Telescope    </a:t>
            </a:r>
            <a:r>
              <a:rPr lang="en-US" sz="1600" dirty="0" smtClean="0"/>
              <a:t>Monitoring mode - yes </a:t>
            </a:r>
          </a:p>
          <a:p>
            <a:endParaRPr lang="en-US" b="1" dirty="0" smtClean="0"/>
          </a:p>
          <a:p>
            <a:pPr algn="just"/>
            <a:r>
              <a:rPr lang="en-US" sz="1600" b="1" dirty="0" smtClean="0">
                <a:solidFill>
                  <a:srgbClr val="FF0000"/>
                </a:solidFill>
              </a:rPr>
              <a:t>SOFI:</a:t>
            </a:r>
            <a:r>
              <a:rPr lang="en-US" sz="1600" dirty="0" smtClean="0"/>
              <a:t> a cross-dispersed </a:t>
            </a:r>
            <a:r>
              <a:rPr lang="en-US" sz="1600" u="sng" dirty="0" err="1" smtClean="0"/>
              <a:t>échelle</a:t>
            </a:r>
            <a:r>
              <a:rPr lang="en-US" sz="1600" u="sng" dirty="0" smtClean="0"/>
              <a:t> spectrograph, 3872-6943 Å</a:t>
            </a:r>
            <a:r>
              <a:rPr lang="en-US" sz="1600" dirty="0" smtClean="0"/>
              <a:t>; two circular apertures (3 arc-sec wide) for the target and the sky spectrum or for a simultaneous lamp exposure, </a:t>
            </a:r>
            <a:r>
              <a:rPr lang="en-US" sz="1600" u="sng" dirty="0" smtClean="0"/>
              <a:t>R=75000 or R=40000</a:t>
            </a:r>
          </a:p>
          <a:p>
            <a:pPr algn="just"/>
            <a:endParaRPr lang="en-US" sz="1400" dirty="0" smtClean="0"/>
          </a:p>
          <a:p>
            <a:r>
              <a:rPr lang="en-US" sz="1600" b="1" dirty="0" smtClean="0"/>
              <a:t>1.20m Telescope            </a:t>
            </a:r>
            <a:r>
              <a:rPr lang="en-US" sz="1600" dirty="0" smtClean="0"/>
              <a:t>Monitoring mode – no</a:t>
            </a:r>
            <a:endParaRPr lang="uk-UA" sz="1600" dirty="0" smtClean="0"/>
          </a:p>
          <a:p>
            <a:r>
              <a:rPr lang="de-DE" sz="1600" b="1" dirty="0" smtClean="0">
                <a:solidFill>
                  <a:srgbClr val="FF0000"/>
                </a:solidFill>
              </a:rPr>
              <a:t>CCD camera: </a:t>
            </a:r>
            <a:r>
              <a:rPr lang="de-DE" sz="1600" dirty="0" smtClean="0"/>
              <a:t>2048x2048 pixels, E2V, CCD42-40. </a:t>
            </a:r>
            <a:r>
              <a:rPr lang="en-US" sz="1600" dirty="0" err="1" smtClean="0"/>
              <a:t>Quantique</a:t>
            </a:r>
            <a:r>
              <a:rPr lang="en-US" sz="1600" dirty="0" smtClean="0"/>
              <a:t> maximum &gt;95% 500 - 650 nm); 13.5µm pixels with a scale of 0.385".  FOV is 13.1'×13.1</a:t>
            </a:r>
            <a:r>
              <a:rPr lang="en-US" sz="1600" u="sng" dirty="0" smtClean="0"/>
              <a:t>'. Broad band filters:  U‘, Cousins </a:t>
            </a:r>
            <a:r>
              <a:rPr lang="en-US" sz="1600" i="1" u="sng" dirty="0" smtClean="0"/>
              <a:t>B</a:t>
            </a:r>
            <a:r>
              <a:rPr lang="en-US" sz="1600" u="sng" dirty="0" smtClean="0"/>
              <a:t>, </a:t>
            </a:r>
            <a:r>
              <a:rPr lang="en-US" sz="1600" i="1" u="sng" dirty="0" smtClean="0"/>
              <a:t>V</a:t>
            </a:r>
            <a:r>
              <a:rPr lang="en-US" sz="1600" u="sng" dirty="0" smtClean="0"/>
              <a:t>, </a:t>
            </a:r>
            <a:r>
              <a:rPr lang="en-US" sz="1600" i="1" u="sng" dirty="0" smtClean="0"/>
              <a:t>R</a:t>
            </a:r>
            <a:r>
              <a:rPr lang="en-US" sz="1600" u="sng" dirty="0" smtClean="0"/>
              <a:t> ; Gunn </a:t>
            </a:r>
            <a:r>
              <a:rPr lang="en-US" sz="1600" i="1" u="sng" dirty="0" smtClean="0"/>
              <a:t>u, v, g, r, </a:t>
            </a:r>
            <a:r>
              <a:rPr lang="en-US" sz="1600" i="1" u="sng" dirty="0" err="1" smtClean="0"/>
              <a:t>i</a:t>
            </a:r>
            <a:r>
              <a:rPr lang="en-US" sz="1600" i="1" u="sng" dirty="0" smtClean="0"/>
              <a:t>, z</a:t>
            </a:r>
            <a:r>
              <a:rPr lang="en-US" sz="1600" u="sng" dirty="0" smtClean="0"/>
              <a:t> . </a:t>
            </a:r>
          </a:p>
          <a:p>
            <a:endParaRPr lang="en-US" sz="1400" b="1" u="sng" dirty="0" smtClean="0"/>
          </a:p>
          <a:p>
            <a:pPr algn="ctr"/>
            <a:r>
              <a:rPr lang="en-US" sz="2800" b="1" dirty="0" smtClean="0"/>
              <a:t>MPG/ESO La </a:t>
            </a:r>
            <a:r>
              <a:rPr lang="en-US" sz="2800" b="1" dirty="0" err="1" smtClean="0"/>
              <a:t>Silla</a:t>
            </a:r>
            <a:r>
              <a:rPr lang="en-US" sz="2800" b="1" dirty="0" smtClean="0"/>
              <a:t> </a:t>
            </a:r>
          </a:p>
          <a:p>
            <a:endParaRPr lang="en-US" sz="1400" b="1" u="sng" dirty="0" smtClean="0"/>
          </a:p>
          <a:p>
            <a:r>
              <a:rPr lang="en-US" sz="2000" b="1" dirty="0" smtClean="0"/>
              <a:t>2.2m Telescope     </a:t>
            </a:r>
            <a:r>
              <a:rPr lang="en-US" sz="2000" dirty="0" smtClean="0"/>
              <a:t> </a:t>
            </a:r>
            <a:r>
              <a:rPr lang="en-US" sz="1600" dirty="0" smtClean="0"/>
              <a:t>Monitoring mode – on special arrangement </a:t>
            </a:r>
          </a:p>
          <a:p>
            <a:endParaRPr lang="en-US" sz="1600" dirty="0" smtClean="0"/>
          </a:p>
          <a:p>
            <a:r>
              <a:rPr lang="en-US" sz="1600" b="1" dirty="0" smtClean="0">
                <a:solidFill>
                  <a:srgbClr val="FF0000"/>
                </a:solidFill>
              </a:rPr>
              <a:t>FEROS:</a:t>
            </a:r>
            <a:r>
              <a:rPr lang="en-US" sz="1600" dirty="0" smtClean="0">
                <a:solidFill>
                  <a:srgbClr val="FF0000"/>
                </a:solidFill>
              </a:rPr>
              <a:t> </a:t>
            </a:r>
            <a:r>
              <a:rPr lang="en-US" sz="1600" dirty="0" smtClean="0"/>
              <a:t>high-resolution </a:t>
            </a:r>
            <a:r>
              <a:rPr lang="en-US" sz="1600" dirty="0" err="1" smtClean="0"/>
              <a:t>Échelle</a:t>
            </a:r>
            <a:r>
              <a:rPr lang="en-US" sz="1600" dirty="0" smtClean="0"/>
              <a:t> spectrograph; </a:t>
            </a:r>
            <a:r>
              <a:rPr lang="en-US" sz="1600" u="sng" dirty="0" smtClean="0"/>
              <a:t>R~48000</a:t>
            </a:r>
            <a:r>
              <a:rPr lang="en-US" sz="1600" dirty="0" smtClean="0"/>
              <a:t>,   </a:t>
            </a:r>
            <a:r>
              <a:rPr lang="en-US" sz="1600" u="sng" dirty="0" smtClean="0"/>
              <a:t>~3500 to ~9200 Å</a:t>
            </a:r>
            <a:r>
              <a:rPr lang="en-US" sz="1600" dirty="0" smtClean="0"/>
              <a:t>. </a:t>
            </a:r>
            <a:endParaRPr lang="uk-UA" sz="1600" dirty="0" smtClean="0"/>
          </a:p>
          <a:p>
            <a:endParaRPr lang="en-US" sz="1600" dirty="0" smtClean="0"/>
          </a:p>
          <a:p>
            <a:r>
              <a:rPr lang="en-US" sz="1600" b="1" dirty="0" smtClean="0">
                <a:solidFill>
                  <a:srgbClr val="FF0000"/>
                </a:solidFill>
              </a:rPr>
              <a:t>WFI: </a:t>
            </a:r>
            <a:r>
              <a:rPr lang="en-US" sz="1600" dirty="0" smtClean="0"/>
              <a:t>The Wide Field Imager, a focal reducer-type camera at the </a:t>
            </a:r>
            <a:r>
              <a:rPr lang="en-US" sz="1600" dirty="0" err="1" smtClean="0"/>
              <a:t>Cassegrain</a:t>
            </a:r>
            <a:r>
              <a:rPr lang="en-US" sz="1600" dirty="0" smtClean="0"/>
              <a:t> focus. FOV- 34'x33'; Scale - 0.238</a:t>
            </a:r>
            <a:r>
              <a:rPr lang="en-US" sz="1600" u="sng" dirty="0" smtClean="0"/>
              <a:t>''.  Sensitivity from 350 nm to the near IR, with more than 40 filters</a:t>
            </a:r>
            <a:r>
              <a:rPr lang="en-US" sz="1600" dirty="0" smtClean="0"/>
              <a:t> simultaneously available</a:t>
            </a:r>
          </a:p>
        </p:txBody>
      </p:sp>
      <p:sp>
        <p:nvSpPr>
          <p:cNvPr id="1025" name="Rectangle 1"/>
          <p:cNvSpPr>
            <a:spLocks noChangeArrowheads="1"/>
          </p:cNvSpPr>
          <p:nvPr/>
        </p:nvSpPr>
        <p:spPr bwMode="auto">
          <a:xfrm>
            <a:off x="0" y="0"/>
            <a:ext cx="184731" cy="36933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1472" y="285728"/>
            <a:ext cx="7929617" cy="6093976"/>
          </a:xfrm>
          <a:prstGeom prst="rect">
            <a:avLst/>
          </a:prstGeom>
          <a:noFill/>
        </p:spPr>
        <p:txBody>
          <a:bodyPr wrap="square" rtlCol="0">
            <a:spAutoFit/>
          </a:bodyPr>
          <a:lstStyle/>
          <a:p>
            <a:pPr algn="ctr"/>
            <a:r>
              <a:rPr lang="en-US" sz="3200" b="1" dirty="0" smtClean="0"/>
              <a:t>Tenerife</a:t>
            </a:r>
            <a:r>
              <a:rPr lang="en-US" sz="3200" dirty="0" smtClean="0"/>
              <a:t> </a:t>
            </a:r>
          </a:p>
          <a:p>
            <a:pPr algn="ctr"/>
            <a:endParaRPr lang="en-US" sz="2800" dirty="0" smtClean="0"/>
          </a:p>
          <a:p>
            <a:r>
              <a:rPr lang="en-US" sz="2000" b="1" dirty="0" smtClean="0"/>
              <a:t>Carlos Sanchez 1.52 m Telescope</a:t>
            </a:r>
            <a:r>
              <a:rPr lang="en-US" b="1" dirty="0" smtClean="0"/>
              <a:t>, </a:t>
            </a:r>
            <a:r>
              <a:rPr lang="en-US" dirty="0" smtClean="0"/>
              <a:t>  Monitoring mode  - yes, remote mode - yes</a:t>
            </a:r>
            <a:endParaRPr lang="uk-UA" dirty="0" smtClean="0"/>
          </a:p>
          <a:p>
            <a:r>
              <a:rPr lang="en-US" dirty="0" smtClean="0"/>
              <a:t> </a:t>
            </a:r>
            <a:endParaRPr lang="uk-UA" dirty="0" smtClean="0"/>
          </a:p>
          <a:p>
            <a:pPr algn="just"/>
            <a:r>
              <a:rPr lang="en-US" sz="1600" b="1" dirty="0" smtClean="0">
                <a:solidFill>
                  <a:srgbClr val="FF0000"/>
                </a:solidFill>
              </a:rPr>
              <a:t>CAIN-III:</a:t>
            </a:r>
            <a:r>
              <a:rPr lang="en-US" sz="1600" b="1" dirty="0" smtClean="0"/>
              <a:t> </a:t>
            </a:r>
            <a:r>
              <a:rPr lang="en-US" sz="1600" dirty="0" smtClean="0"/>
              <a:t>Infrared camera, a mosaic of 256 x 256  (NICMOS 3 technology), sensitive </a:t>
            </a:r>
            <a:r>
              <a:rPr lang="en-US" sz="1600" u="sng" dirty="0" smtClean="0"/>
              <a:t>1.0 – 2.5 </a:t>
            </a:r>
            <a:r>
              <a:rPr lang="en-US" sz="1600" dirty="0" smtClean="0"/>
              <a:t>µm; pixel’s physical size is 40 µm, corresponding to scales in the focal plane of 1 </a:t>
            </a:r>
            <a:r>
              <a:rPr lang="en-US" sz="1600" dirty="0" err="1" smtClean="0"/>
              <a:t>arcsec</a:t>
            </a:r>
            <a:r>
              <a:rPr lang="en-US" sz="1600" dirty="0" smtClean="0"/>
              <a:t>/pixel and 0.39 </a:t>
            </a:r>
            <a:r>
              <a:rPr lang="en-US" sz="1600" dirty="0" err="1" smtClean="0"/>
              <a:t>arcsec</a:t>
            </a:r>
            <a:r>
              <a:rPr lang="en-US" sz="1600" dirty="0" smtClean="0"/>
              <a:t>/pixel for the ‘wide’ and ‘narrow’ field configurations, respectively; FOV is 4.2×4.2 </a:t>
            </a:r>
            <a:r>
              <a:rPr lang="en-US" sz="1600" dirty="0" err="1" smtClean="0"/>
              <a:t>arcmin</a:t>
            </a:r>
            <a:r>
              <a:rPr lang="en-US" sz="1600" dirty="0" smtClean="0"/>
              <a:t> (wide) and 1.7×1.7 </a:t>
            </a:r>
            <a:r>
              <a:rPr lang="en-US" sz="1600" dirty="0" err="1" smtClean="0"/>
              <a:t>arcmin</a:t>
            </a:r>
            <a:r>
              <a:rPr lang="en-US" sz="1600" dirty="0" smtClean="0"/>
              <a:t> (narrow), </a:t>
            </a:r>
            <a:r>
              <a:rPr lang="en-US" sz="1600" u="sng" dirty="0" smtClean="0"/>
              <a:t>J, H, K bands with the </a:t>
            </a:r>
            <a:r>
              <a:rPr lang="en-US" sz="1600" u="sng" dirty="0" err="1" smtClean="0"/>
              <a:t>lim</a:t>
            </a:r>
            <a:r>
              <a:rPr lang="en-US" sz="1600" u="sng" dirty="0" smtClean="0"/>
              <a:t> </a:t>
            </a:r>
            <a:r>
              <a:rPr lang="en-US" sz="1600" u="sng" dirty="0" err="1" smtClean="0"/>
              <a:t>magn</a:t>
            </a:r>
            <a:r>
              <a:rPr lang="en-US" sz="1600" u="sng" dirty="0" smtClean="0"/>
              <a:t>~ 17-18</a:t>
            </a:r>
          </a:p>
          <a:p>
            <a:pPr algn="just"/>
            <a:endParaRPr lang="en-US" sz="1600" u="sng" dirty="0" smtClean="0"/>
          </a:p>
          <a:p>
            <a:r>
              <a:rPr lang="en-US" sz="1600" dirty="0" smtClean="0">
                <a:solidFill>
                  <a:srgbClr val="FF0000"/>
                </a:solidFill>
              </a:rPr>
              <a:t>FASTCAM:</a:t>
            </a:r>
            <a:r>
              <a:rPr lang="en-US" sz="1600" dirty="0" smtClean="0"/>
              <a:t> camera for lucky images technique </a:t>
            </a:r>
          </a:p>
          <a:p>
            <a:endParaRPr lang="en-US" sz="1600" b="1" u="sng" dirty="0" smtClean="0"/>
          </a:p>
          <a:p>
            <a:endParaRPr lang="en-US" sz="1600" b="1" u="sng" dirty="0" smtClean="0"/>
          </a:p>
          <a:p>
            <a:pPr algn="ctr"/>
            <a:r>
              <a:rPr lang="en-US" sz="2800" b="1" dirty="0" err="1" smtClean="0"/>
              <a:t>Helmos</a:t>
            </a:r>
            <a:r>
              <a:rPr lang="en-US" sz="2800" b="1" dirty="0" smtClean="0"/>
              <a:t> Observatory, Greece</a:t>
            </a:r>
          </a:p>
          <a:p>
            <a:pPr algn="ctr"/>
            <a:endParaRPr lang="en-US" sz="2000" b="1" u="sng" dirty="0" smtClean="0"/>
          </a:p>
          <a:p>
            <a:r>
              <a:rPr lang="en-US" sz="2000" b="1" dirty="0" smtClean="0"/>
              <a:t>2.2m </a:t>
            </a:r>
            <a:r>
              <a:rPr lang="en-US" sz="2000" b="1" dirty="0" err="1" smtClean="0"/>
              <a:t>Aristarchos</a:t>
            </a:r>
            <a:r>
              <a:rPr lang="en-US" sz="2000" b="1" dirty="0" smtClean="0"/>
              <a:t> Telescope</a:t>
            </a:r>
            <a:r>
              <a:rPr lang="en-US" sz="1600" dirty="0" smtClean="0"/>
              <a:t>,      </a:t>
            </a:r>
            <a:r>
              <a:rPr lang="en-US" dirty="0" smtClean="0"/>
              <a:t>Monitoring mode – possible but difficult</a:t>
            </a:r>
            <a:endParaRPr lang="uk-UA" dirty="0" smtClean="0"/>
          </a:p>
          <a:p>
            <a:r>
              <a:rPr lang="en-US" sz="1600" dirty="0" smtClean="0"/>
              <a:t> </a:t>
            </a:r>
            <a:endParaRPr lang="uk-UA" sz="1600" dirty="0" smtClean="0"/>
          </a:p>
          <a:p>
            <a:r>
              <a:rPr lang="en-US" sz="1600" b="1" dirty="0" smtClean="0">
                <a:solidFill>
                  <a:srgbClr val="FF0000"/>
                </a:solidFill>
              </a:rPr>
              <a:t>CCD Cameras:   </a:t>
            </a:r>
            <a:r>
              <a:rPr lang="en-US" sz="1600" dirty="0" smtClean="0"/>
              <a:t>FOV 4.4</a:t>
            </a:r>
            <a:r>
              <a:rPr lang="en-US" sz="1600" dirty="0" smtClean="0">
                <a:sym typeface="Symbol"/>
              </a:rPr>
              <a:t></a:t>
            </a:r>
            <a:r>
              <a:rPr lang="en-US" sz="1600" dirty="0" smtClean="0"/>
              <a:t>x4.4</a:t>
            </a:r>
            <a:r>
              <a:rPr lang="en-US" sz="1600" dirty="0" smtClean="0">
                <a:sym typeface="Symbol"/>
              </a:rPr>
              <a:t></a:t>
            </a:r>
            <a:r>
              <a:rPr lang="en-US" sz="1600" dirty="0" smtClean="0"/>
              <a:t>, 5.5</a:t>
            </a:r>
            <a:r>
              <a:rPr lang="en-US" sz="1600" dirty="0" smtClean="0">
                <a:sym typeface="Symbol"/>
              </a:rPr>
              <a:t></a:t>
            </a:r>
            <a:r>
              <a:rPr lang="en-US" sz="1600" dirty="0" smtClean="0"/>
              <a:t>x5.5</a:t>
            </a:r>
            <a:r>
              <a:rPr lang="en-US" sz="1600" dirty="0" smtClean="0">
                <a:sym typeface="Symbol"/>
              </a:rPr>
              <a:t></a:t>
            </a:r>
            <a:r>
              <a:rPr lang="en-US" sz="1600" dirty="0" smtClean="0"/>
              <a:t>, 10</a:t>
            </a:r>
            <a:r>
              <a:rPr lang="en-US" sz="1600" dirty="0" smtClean="0">
                <a:sym typeface="Symbol"/>
              </a:rPr>
              <a:t></a:t>
            </a:r>
            <a:r>
              <a:rPr lang="en-US" sz="1600" dirty="0" smtClean="0"/>
              <a:t>x10</a:t>
            </a:r>
            <a:r>
              <a:rPr lang="en-US" sz="1600" dirty="0" smtClean="0">
                <a:sym typeface="Symbol"/>
              </a:rPr>
              <a:t></a:t>
            </a:r>
            <a:r>
              <a:rPr lang="en-US" sz="1600" dirty="0" smtClean="0"/>
              <a:t> with a scales of 0.28</a:t>
            </a:r>
            <a:r>
              <a:rPr lang="en-US" sz="1600" dirty="0" smtClean="0">
                <a:sym typeface="Symbol"/>
              </a:rPr>
              <a:t></a:t>
            </a:r>
            <a:r>
              <a:rPr lang="en-US" sz="1600" dirty="0" smtClean="0"/>
              <a:t>,0.19</a:t>
            </a:r>
            <a:r>
              <a:rPr lang="en-US" sz="1600" dirty="0" smtClean="0">
                <a:sym typeface="Symbol"/>
              </a:rPr>
              <a:t></a:t>
            </a:r>
            <a:r>
              <a:rPr lang="en-US" sz="1600" dirty="0" smtClean="0"/>
              <a:t>, 0.17</a:t>
            </a:r>
            <a:r>
              <a:rPr lang="en-US" sz="1600" dirty="0" smtClean="0">
                <a:sym typeface="Symbol"/>
              </a:rPr>
              <a:t></a:t>
            </a:r>
            <a:r>
              <a:rPr lang="en-US" sz="1600" dirty="0" smtClean="0"/>
              <a:t> </a:t>
            </a:r>
            <a:endParaRPr lang="uk-UA" sz="1600" dirty="0" smtClean="0"/>
          </a:p>
          <a:p>
            <a:r>
              <a:rPr lang="en-US" sz="1600" u="sng" dirty="0" smtClean="0"/>
              <a:t>Filters – BVRI, emission line filters, comet filters and  continuum B and R</a:t>
            </a:r>
            <a:endParaRPr lang="uk-UA" sz="1600" u="sng" dirty="0" smtClean="0"/>
          </a:p>
          <a:p>
            <a:pPr algn="just"/>
            <a:endParaRPr lang="en-US" sz="1600" dirty="0" smtClean="0"/>
          </a:p>
          <a:p>
            <a:pPr algn="just"/>
            <a:endParaRPr lang="en-US" sz="1600" dirty="0" smtClean="0"/>
          </a:p>
          <a:p>
            <a:pPr algn="just"/>
            <a:endParaRPr lang="uk-UA" sz="1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1538" y="857232"/>
            <a:ext cx="7429552" cy="4985980"/>
          </a:xfrm>
          <a:prstGeom prst="rect">
            <a:avLst/>
          </a:prstGeom>
          <a:noFill/>
        </p:spPr>
        <p:txBody>
          <a:bodyPr wrap="square" rtlCol="0">
            <a:spAutoFit/>
          </a:bodyPr>
          <a:lstStyle/>
          <a:p>
            <a:pPr algn="ctr"/>
            <a:r>
              <a:rPr lang="en-US" sz="2400" b="1" dirty="0" smtClean="0"/>
              <a:t>Las </a:t>
            </a:r>
            <a:r>
              <a:rPr lang="en-US" sz="2400" b="1" dirty="0" err="1" smtClean="0"/>
              <a:t>Cambres</a:t>
            </a:r>
            <a:r>
              <a:rPr lang="en-US" sz="2400" b="1" dirty="0" smtClean="0"/>
              <a:t> Observatory – network of fully robotic telescopes</a:t>
            </a:r>
          </a:p>
          <a:p>
            <a:r>
              <a:rPr lang="en-US" dirty="0" smtClean="0"/>
              <a:t> </a:t>
            </a:r>
            <a:endParaRPr lang="uk-UA" dirty="0" smtClean="0"/>
          </a:p>
          <a:p>
            <a:r>
              <a:rPr lang="en-US" b="1" dirty="0" smtClean="0"/>
              <a:t>1.0 m Network</a:t>
            </a:r>
            <a:endParaRPr lang="uk-UA" dirty="0" smtClean="0"/>
          </a:p>
          <a:p>
            <a:r>
              <a:rPr lang="en-US" b="1" dirty="0" smtClean="0"/>
              <a:t> </a:t>
            </a:r>
            <a:endParaRPr lang="uk-UA" dirty="0" smtClean="0"/>
          </a:p>
          <a:p>
            <a:r>
              <a:rPr lang="en-US" b="1" dirty="0" smtClean="0"/>
              <a:t>Set of 1-m telescopes at the different sites. </a:t>
            </a:r>
            <a:endParaRPr lang="uk-UA" dirty="0" smtClean="0"/>
          </a:p>
          <a:p>
            <a:r>
              <a:rPr lang="en-US" b="1" dirty="0" smtClean="0"/>
              <a:t> </a:t>
            </a:r>
            <a:endParaRPr lang="uk-UA" dirty="0" smtClean="0"/>
          </a:p>
          <a:p>
            <a:r>
              <a:rPr lang="en-US" dirty="0" smtClean="0"/>
              <a:t>Filters </a:t>
            </a:r>
            <a:r>
              <a:rPr lang="en-US" b="1" dirty="0" smtClean="0"/>
              <a:t>– </a:t>
            </a:r>
            <a:r>
              <a:rPr lang="en-US" dirty="0" smtClean="0"/>
              <a:t>UBVR</a:t>
            </a:r>
            <a:r>
              <a:rPr lang="en-US" b="1" dirty="0" smtClean="0"/>
              <a:t> </a:t>
            </a:r>
            <a:r>
              <a:rPr lang="en-US" dirty="0" smtClean="0"/>
              <a:t>and SDSS;  </a:t>
            </a:r>
            <a:r>
              <a:rPr lang="en-US" dirty="0" err="1" smtClean="0"/>
              <a:t>ccd</a:t>
            </a:r>
            <a:r>
              <a:rPr lang="en-US" dirty="0" smtClean="0"/>
              <a:t> – SBG and </a:t>
            </a:r>
            <a:r>
              <a:rPr lang="en-US" dirty="0" err="1" smtClean="0"/>
              <a:t>Sinistro</a:t>
            </a:r>
            <a:endParaRPr lang="uk-UA" dirty="0" smtClean="0"/>
          </a:p>
          <a:p>
            <a:r>
              <a:rPr lang="en-US" dirty="0" smtClean="0"/>
              <a:t> </a:t>
            </a:r>
            <a:endParaRPr lang="uk-UA" dirty="0" smtClean="0"/>
          </a:p>
          <a:p>
            <a:r>
              <a:rPr lang="en-US" u="sng" dirty="0" smtClean="0">
                <a:hlinkClick r:id="rId2"/>
              </a:rPr>
              <a:t>https://lco.global/observatory/sites/</a:t>
            </a:r>
            <a:r>
              <a:rPr lang="en-US" u="sng" dirty="0" smtClean="0"/>
              <a:t> </a:t>
            </a:r>
          </a:p>
          <a:p>
            <a:endParaRPr lang="en-US" u="sng" dirty="0" smtClean="0"/>
          </a:p>
          <a:p>
            <a:endParaRPr lang="en-US" u="sng" dirty="0" smtClean="0"/>
          </a:p>
          <a:p>
            <a:pPr algn="just"/>
            <a:r>
              <a:rPr lang="en-US" dirty="0" smtClean="0"/>
              <a:t>The OPTICON contract is for time on the LCO 1m network. Time on the 2m network may be requested but will be subject to a further internal negotiation with LCO if such projects are approved by the OPTICON TAC.</a:t>
            </a:r>
            <a:endParaRPr lang="en-US" u="sng" dirty="0" smtClean="0"/>
          </a:p>
          <a:p>
            <a:endParaRPr lang="uk-UA" dirty="0" smtClean="0"/>
          </a:p>
          <a:p>
            <a:endParaRPr lang="uk-U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500042"/>
            <a:ext cx="8001055" cy="5539978"/>
          </a:xfrm>
          <a:prstGeom prst="rect">
            <a:avLst/>
          </a:prstGeom>
          <a:noFill/>
        </p:spPr>
        <p:txBody>
          <a:bodyPr wrap="square" rtlCol="0">
            <a:spAutoFit/>
          </a:bodyPr>
          <a:lstStyle/>
          <a:p>
            <a:pPr algn="ctr"/>
            <a:r>
              <a:rPr lang="en-US" sz="2800" b="1" u="sng" dirty="0" smtClean="0"/>
              <a:t>La </a:t>
            </a:r>
            <a:r>
              <a:rPr lang="en-US" sz="2800" b="1" u="sng" dirty="0" err="1" smtClean="0"/>
              <a:t>Silla</a:t>
            </a:r>
            <a:r>
              <a:rPr lang="en-US" sz="2800" dirty="0" smtClean="0"/>
              <a:t> </a:t>
            </a:r>
          </a:p>
          <a:p>
            <a:endParaRPr lang="en-US" dirty="0" smtClean="0"/>
          </a:p>
          <a:p>
            <a:r>
              <a:rPr lang="en-US" sz="2000" dirty="0" smtClean="0"/>
              <a:t>0.6m REM (Rapid Eye Mount)  robotic, </a:t>
            </a:r>
            <a:r>
              <a:rPr lang="en-US" dirty="0" smtClean="0"/>
              <a:t>fast reacting telescope located in the La </a:t>
            </a:r>
            <a:r>
              <a:rPr lang="en-US" dirty="0" err="1" smtClean="0"/>
              <a:t>Silla</a:t>
            </a:r>
            <a:r>
              <a:rPr lang="en-US" dirty="0" smtClean="0"/>
              <a:t> premises  </a:t>
            </a:r>
          </a:p>
          <a:p>
            <a:endParaRPr lang="uk-UA" dirty="0" smtClean="0"/>
          </a:p>
          <a:p>
            <a:r>
              <a:rPr lang="en-US" b="1" dirty="0" smtClean="0">
                <a:solidFill>
                  <a:srgbClr val="FF0000"/>
                </a:solidFill>
              </a:rPr>
              <a:t>ROSS2:</a:t>
            </a:r>
            <a:r>
              <a:rPr lang="en-US" dirty="0" smtClean="0">
                <a:solidFill>
                  <a:srgbClr val="FF0000"/>
                </a:solidFill>
              </a:rPr>
              <a:t>  </a:t>
            </a:r>
            <a:r>
              <a:rPr lang="en-US" dirty="0" smtClean="0"/>
              <a:t>a simultaneous multi-channel imaging camera delivering four different bands onto four quadrants of the same 2kx2k CCD detector, FOV 9x9</a:t>
            </a:r>
            <a:r>
              <a:rPr lang="en-US" dirty="0" smtClean="0">
                <a:sym typeface="Symbol"/>
              </a:rPr>
              <a:t></a:t>
            </a:r>
            <a:r>
              <a:rPr lang="en-US" dirty="0" smtClean="0"/>
              <a:t>; scale 0.58</a:t>
            </a:r>
            <a:r>
              <a:rPr lang="en-US" dirty="0" smtClean="0">
                <a:sym typeface="Symbol"/>
              </a:rPr>
              <a:t></a:t>
            </a:r>
            <a:r>
              <a:rPr lang="en-US" dirty="0" smtClean="0"/>
              <a:t>/</a:t>
            </a:r>
            <a:r>
              <a:rPr lang="en-US" dirty="0" err="1" smtClean="0"/>
              <a:t>px</a:t>
            </a:r>
            <a:r>
              <a:rPr lang="en-US" dirty="0" smtClean="0"/>
              <a:t>; </a:t>
            </a:r>
          </a:p>
          <a:p>
            <a:r>
              <a:rPr lang="en-US" dirty="0" smtClean="0"/>
              <a:t>split by plate diachronic plate; wavelength coverage: </a:t>
            </a:r>
            <a:r>
              <a:rPr lang="en-US" u="sng" dirty="0" smtClean="0"/>
              <a:t>400-950 nm; </a:t>
            </a:r>
          </a:p>
          <a:p>
            <a:r>
              <a:rPr lang="en-US" dirty="0" smtClean="0"/>
              <a:t>filters: </a:t>
            </a:r>
            <a:r>
              <a:rPr lang="en-US" u="sng" dirty="0" smtClean="0"/>
              <a:t>Sloan/SDSS g', r', </a:t>
            </a:r>
            <a:r>
              <a:rPr lang="en-US" u="sng" dirty="0" err="1" smtClean="0"/>
              <a:t>i</a:t>
            </a:r>
            <a:r>
              <a:rPr lang="en-US" u="sng" dirty="0" smtClean="0"/>
              <a:t>', z'; </a:t>
            </a:r>
          </a:p>
          <a:p>
            <a:r>
              <a:rPr lang="en-US" dirty="0" smtClean="0"/>
              <a:t>limiting magnitudes (*): 19 (r'), 10 sec exposure, SNR=10; (</a:t>
            </a:r>
            <a:r>
              <a:rPr lang="en-US" b="1" dirty="0" smtClean="0"/>
              <a:t>it is interesting but needs time to understand</a:t>
            </a:r>
            <a:r>
              <a:rPr lang="en-US" dirty="0" smtClean="0"/>
              <a:t>!)</a:t>
            </a:r>
          </a:p>
          <a:p>
            <a:endParaRPr lang="uk-UA" dirty="0" smtClean="0"/>
          </a:p>
          <a:p>
            <a:r>
              <a:rPr lang="en-US" b="1" dirty="0" smtClean="0">
                <a:solidFill>
                  <a:srgbClr val="FF0000"/>
                </a:solidFill>
              </a:rPr>
              <a:t>REMIR:</a:t>
            </a:r>
            <a:r>
              <a:rPr lang="en-US" dirty="0" smtClean="0">
                <a:solidFill>
                  <a:srgbClr val="FF0000"/>
                </a:solidFill>
              </a:rPr>
              <a:t> </a:t>
            </a:r>
            <a:r>
              <a:rPr lang="en-US" dirty="0" smtClean="0"/>
              <a:t>the infrared camera is working from 1 micron to 2.3 micron; the scale 1.2 </a:t>
            </a:r>
            <a:r>
              <a:rPr lang="en-US" dirty="0" smtClean="0">
                <a:sym typeface="Symbol"/>
              </a:rPr>
              <a:t></a:t>
            </a:r>
            <a:r>
              <a:rPr lang="en-US" dirty="0" smtClean="0"/>
              <a:t>/pix for a total field of view of about 10x10</a:t>
            </a:r>
            <a:r>
              <a:rPr lang="en-US" dirty="0" smtClean="0">
                <a:sym typeface="Symbol"/>
              </a:rPr>
              <a:t></a:t>
            </a:r>
            <a:r>
              <a:rPr lang="en-US" dirty="0" smtClean="0"/>
              <a:t>. </a:t>
            </a:r>
          </a:p>
          <a:p>
            <a:r>
              <a:rPr lang="en-US" dirty="0" smtClean="0"/>
              <a:t>4 filters available on the wheel</a:t>
            </a:r>
            <a:r>
              <a:rPr lang="en-US" u="sng" dirty="0" smtClean="0"/>
              <a:t>: z, J, H, K‘</a:t>
            </a:r>
          </a:p>
          <a:p>
            <a:endParaRPr lang="en-US" dirty="0" smtClean="0"/>
          </a:p>
          <a:p>
            <a:r>
              <a:rPr lang="en-US" b="1" dirty="0" smtClean="0">
                <a:solidFill>
                  <a:schemeClr val="tx2"/>
                </a:solidFill>
              </a:rPr>
              <a:t>2 camera can also observe simultaneously! Thus</a:t>
            </a:r>
            <a:r>
              <a:rPr lang="en-US" b="1" u="sng" dirty="0" smtClean="0">
                <a:solidFill>
                  <a:schemeClr val="tx2"/>
                </a:solidFill>
              </a:rPr>
              <a:t>, 5 images are obtained at the same time: </a:t>
            </a:r>
            <a:r>
              <a:rPr lang="en-US" b="1" u="sng" dirty="0" err="1" smtClean="0">
                <a:solidFill>
                  <a:schemeClr val="tx2"/>
                </a:solidFill>
              </a:rPr>
              <a:t>g,r,i,z,IR</a:t>
            </a:r>
            <a:r>
              <a:rPr lang="en-US" b="1" u="sng" dirty="0" smtClean="0">
                <a:solidFill>
                  <a:schemeClr val="tx2"/>
                </a:solidFill>
              </a:rPr>
              <a:t>. </a:t>
            </a:r>
            <a:endParaRPr lang="uk-UA" b="1" u="sng" dirty="0">
              <a:solidFill>
                <a:schemeClr val="tx2"/>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cstate="print"/>
          <a:srcRect/>
          <a:stretch>
            <a:fillRect/>
          </a:stretch>
        </p:blipFill>
        <p:spPr bwMode="auto">
          <a:xfrm>
            <a:off x="500034" y="142852"/>
            <a:ext cx="8001024" cy="2638560"/>
          </a:xfrm>
          <a:prstGeom prst="rect">
            <a:avLst/>
          </a:prstGeom>
          <a:noFill/>
          <a:ln w="9525">
            <a:noFill/>
            <a:miter lim="800000"/>
            <a:headEnd/>
            <a:tailEnd/>
          </a:ln>
          <a:effectLst/>
        </p:spPr>
      </p:pic>
      <p:pic>
        <p:nvPicPr>
          <p:cNvPr id="27651" name="Picture 3"/>
          <p:cNvPicPr>
            <a:picLocks noChangeAspect="1" noChangeArrowheads="1"/>
          </p:cNvPicPr>
          <p:nvPr/>
        </p:nvPicPr>
        <p:blipFill>
          <a:blip r:embed="rId3" cstate="print"/>
          <a:srcRect/>
          <a:stretch>
            <a:fillRect/>
          </a:stretch>
        </p:blipFill>
        <p:spPr bwMode="auto">
          <a:xfrm>
            <a:off x="357158" y="2786058"/>
            <a:ext cx="8668150" cy="343853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p:cNvPicPr>
            <a:picLocks noChangeAspect="1" noChangeArrowheads="1"/>
          </p:cNvPicPr>
          <p:nvPr/>
        </p:nvPicPr>
        <p:blipFill>
          <a:blip r:embed="rId2" cstate="print"/>
          <a:srcRect/>
          <a:stretch>
            <a:fillRect/>
          </a:stretch>
        </p:blipFill>
        <p:spPr bwMode="auto">
          <a:xfrm>
            <a:off x="142844" y="0"/>
            <a:ext cx="8286776" cy="2539885"/>
          </a:xfrm>
          <a:prstGeom prst="rect">
            <a:avLst/>
          </a:prstGeom>
          <a:noFill/>
          <a:ln w="9525">
            <a:noFill/>
            <a:miter lim="800000"/>
            <a:headEnd/>
            <a:tailEnd/>
          </a:ln>
          <a:effectLst/>
        </p:spPr>
      </p:pic>
      <p:pic>
        <p:nvPicPr>
          <p:cNvPr id="28675" name="Picture 3"/>
          <p:cNvPicPr>
            <a:picLocks noChangeAspect="1" noChangeArrowheads="1"/>
          </p:cNvPicPr>
          <p:nvPr/>
        </p:nvPicPr>
        <p:blipFill>
          <a:blip r:embed="rId3" cstate="print"/>
          <a:srcRect/>
          <a:stretch>
            <a:fillRect/>
          </a:stretch>
        </p:blipFill>
        <p:spPr bwMode="auto">
          <a:xfrm>
            <a:off x="357158" y="2500306"/>
            <a:ext cx="8058614" cy="3057533"/>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25470"/>
            <a:ext cx="8208912" cy="6063198"/>
          </a:xfrm>
          <a:prstGeom prst="rect">
            <a:avLst/>
          </a:prstGeom>
        </p:spPr>
        <p:txBody>
          <a:bodyPr wrap="square">
            <a:spAutoFit/>
          </a:bodyPr>
          <a:lstStyle/>
          <a:p>
            <a:pPr algn="ctr" fontAlgn="base"/>
            <a:r>
              <a:rPr lang="en-US" sz="2600" b="1" dirty="0" smtClean="0"/>
              <a:t>TIME ALLOCATION COMMITTEE</a:t>
            </a:r>
          </a:p>
          <a:p>
            <a:pPr algn="ctr" fontAlgn="base"/>
            <a:r>
              <a:rPr lang="en-US" sz="2600" b="1" dirty="0" smtClean="0"/>
              <a:t> </a:t>
            </a:r>
            <a:r>
              <a:rPr lang="en-US" sz="2600" b="1" dirty="0"/>
              <a:t>Member </a:t>
            </a:r>
            <a:r>
              <a:rPr lang="en-US" sz="2600" b="1" dirty="0" smtClean="0"/>
              <a:t>information</a:t>
            </a:r>
          </a:p>
          <a:p>
            <a:pPr algn="ctr" fontAlgn="base"/>
            <a:endParaRPr lang="en-US" sz="2600" b="1" dirty="0"/>
          </a:p>
          <a:p>
            <a:pPr fontAlgn="base">
              <a:spcAft>
                <a:spcPts val="1200"/>
              </a:spcAft>
              <a:buFont typeface="Arial" pitchFamily="34" charset="0"/>
              <a:buChar char="•"/>
            </a:pPr>
            <a:r>
              <a:rPr lang="en-US" sz="2400" b="1" dirty="0"/>
              <a:t>Frank </a:t>
            </a:r>
            <a:r>
              <a:rPr lang="en-US" sz="2400" b="1" dirty="0" err="1"/>
              <a:t>Grundahl</a:t>
            </a:r>
            <a:r>
              <a:rPr lang="en-US" sz="2400" b="1" dirty="0"/>
              <a:t>, </a:t>
            </a:r>
            <a:r>
              <a:rPr lang="en-US" sz="2400" dirty="0"/>
              <a:t>Aarhus University, </a:t>
            </a:r>
            <a:r>
              <a:rPr lang="en-US" sz="2400" dirty="0" smtClean="0">
                <a:solidFill>
                  <a:srgbClr val="FF0000"/>
                </a:solidFill>
              </a:rPr>
              <a:t>Denmark</a:t>
            </a:r>
            <a:endParaRPr lang="en-US" sz="2400" dirty="0"/>
          </a:p>
          <a:p>
            <a:pPr fontAlgn="base">
              <a:spcAft>
                <a:spcPts val="1200"/>
              </a:spcAft>
              <a:buFont typeface="Arial" pitchFamily="34" charset="0"/>
              <a:buChar char="•"/>
            </a:pPr>
            <a:r>
              <a:rPr lang="en-US" sz="2400" b="1" dirty="0"/>
              <a:t>Beth Biller</a:t>
            </a:r>
            <a:r>
              <a:rPr lang="en-US" sz="2400" dirty="0"/>
              <a:t>, Institute for Astronomy, </a:t>
            </a:r>
            <a:r>
              <a:rPr lang="en-US" sz="2400" dirty="0">
                <a:solidFill>
                  <a:srgbClr val="FF0000"/>
                </a:solidFill>
              </a:rPr>
              <a:t>ROE </a:t>
            </a:r>
            <a:r>
              <a:rPr lang="en-US" sz="2400" dirty="0" smtClean="0">
                <a:solidFill>
                  <a:srgbClr val="FF0000"/>
                </a:solidFill>
              </a:rPr>
              <a:t>Edinburgh</a:t>
            </a:r>
            <a:endParaRPr lang="en-US" sz="2400" dirty="0"/>
          </a:p>
          <a:p>
            <a:pPr fontAlgn="base">
              <a:spcAft>
                <a:spcPts val="1200"/>
              </a:spcAft>
              <a:buFont typeface="Arial" pitchFamily="34" charset="0"/>
              <a:buChar char="•"/>
            </a:pPr>
            <a:r>
              <a:rPr lang="en-US" sz="2400" b="1" dirty="0" err="1"/>
              <a:t>Guilaine</a:t>
            </a:r>
            <a:r>
              <a:rPr lang="en-US" sz="2400" b="1" dirty="0"/>
              <a:t> </a:t>
            </a:r>
            <a:r>
              <a:rPr lang="en-US" sz="2400" b="1" dirty="0" err="1"/>
              <a:t>Lagache</a:t>
            </a:r>
            <a:r>
              <a:rPr lang="en-US" sz="2400" dirty="0"/>
              <a:t>, </a:t>
            </a:r>
            <a:r>
              <a:rPr lang="en-US" sz="2400" dirty="0" err="1"/>
              <a:t>Laboratoire</a:t>
            </a:r>
            <a:r>
              <a:rPr lang="en-US" sz="2400" dirty="0"/>
              <a:t> </a:t>
            </a:r>
            <a:r>
              <a:rPr lang="en-US" sz="2400" dirty="0" err="1"/>
              <a:t>d'Astrophysique</a:t>
            </a:r>
            <a:r>
              <a:rPr lang="en-US" sz="2400" dirty="0"/>
              <a:t> de Marseille, Aix-Marseille </a:t>
            </a:r>
            <a:r>
              <a:rPr lang="en-US" sz="2400" dirty="0" err="1"/>
              <a:t>Université</a:t>
            </a:r>
            <a:r>
              <a:rPr lang="en-US" sz="2400" dirty="0"/>
              <a:t>, </a:t>
            </a:r>
            <a:r>
              <a:rPr lang="en-US" sz="2400" dirty="0" smtClean="0">
                <a:solidFill>
                  <a:srgbClr val="FF0000"/>
                </a:solidFill>
              </a:rPr>
              <a:t>France</a:t>
            </a:r>
            <a:endParaRPr lang="en-US" sz="2400" dirty="0"/>
          </a:p>
          <a:p>
            <a:pPr fontAlgn="base">
              <a:spcAft>
                <a:spcPts val="1200"/>
              </a:spcAft>
              <a:buFont typeface="Arial" pitchFamily="34" charset="0"/>
              <a:buChar char="•"/>
            </a:pPr>
            <a:r>
              <a:rPr lang="en-US" sz="2400" b="1" dirty="0"/>
              <a:t>René </a:t>
            </a:r>
            <a:r>
              <a:rPr lang="en-US" sz="2400" b="1" dirty="0" err="1"/>
              <a:t>Duffard</a:t>
            </a:r>
            <a:r>
              <a:rPr lang="en-US" sz="2400" dirty="0"/>
              <a:t>, </a:t>
            </a:r>
            <a:r>
              <a:rPr lang="en-US" sz="2400" dirty="0" err="1"/>
              <a:t>Instituto</a:t>
            </a:r>
            <a:r>
              <a:rPr lang="en-US" sz="2400" dirty="0"/>
              <a:t> de </a:t>
            </a:r>
            <a:r>
              <a:rPr lang="en-US" sz="2400" dirty="0" err="1"/>
              <a:t>Astrofísica</a:t>
            </a:r>
            <a:r>
              <a:rPr lang="en-US" sz="2400" dirty="0"/>
              <a:t> de Andalucía</a:t>
            </a:r>
            <a:r>
              <a:rPr lang="en-US" sz="2400" dirty="0">
                <a:solidFill>
                  <a:srgbClr val="FF0000"/>
                </a:solidFill>
              </a:rPr>
              <a:t>, </a:t>
            </a:r>
            <a:r>
              <a:rPr lang="en-US" sz="2400" dirty="0" smtClean="0">
                <a:solidFill>
                  <a:srgbClr val="FF0000"/>
                </a:solidFill>
              </a:rPr>
              <a:t>Spain</a:t>
            </a:r>
            <a:endParaRPr lang="en-US" sz="2400" dirty="0"/>
          </a:p>
          <a:p>
            <a:pPr fontAlgn="base">
              <a:spcAft>
                <a:spcPts val="1200"/>
              </a:spcAft>
              <a:buFont typeface="Arial" pitchFamily="34" charset="0"/>
              <a:buChar char="•"/>
            </a:pPr>
            <a:r>
              <a:rPr lang="en-US" sz="2400" b="1" dirty="0" err="1"/>
              <a:t>Ennio</a:t>
            </a:r>
            <a:r>
              <a:rPr lang="en-US" sz="2400" b="1" dirty="0"/>
              <a:t> </a:t>
            </a:r>
            <a:r>
              <a:rPr lang="en-US" sz="2400" b="1" dirty="0" err="1"/>
              <a:t>Poretti</a:t>
            </a:r>
            <a:r>
              <a:rPr lang="en-US" sz="2400" b="1" dirty="0"/>
              <a:t>, </a:t>
            </a:r>
            <a:r>
              <a:rPr lang="en-US" sz="2400" dirty="0" err="1"/>
              <a:t>Osservatorio</a:t>
            </a:r>
            <a:r>
              <a:rPr lang="en-US" sz="2400" dirty="0"/>
              <a:t> </a:t>
            </a:r>
            <a:r>
              <a:rPr lang="en-US" sz="2400" dirty="0" err="1"/>
              <a:t>Astronomica</a:t>
            </a:r>
            <a:r>
              <a:rPr lang="en-US" sz="2400" dirty="0"/>
              <a:t> </a:t>
            </a:r>
            <a:r>
              <a:rPr lang="en-US" sz="2400" dirty="0" err="1"/>
              <a:t>di</a:t>
            </a:r>
            <a:r>
              <a:rPr lang="en-US" sz="2400" dirty="0"/>
              <a:t> </a:t>
            </a:r>
            <a:r>
              <a:rPr lang="en-US" sz="2400" dirty="0" err="1"/>
              <a:t>Brera</a:t>
            </a:r>
            <a:r>
              <a:rPr lang="en-US" sz="2400" dirty="0"/>
              <a:t>, </a:t>
            </a:r>
            <a:r>
              <a:rPr lang="en-US" sz="2400" dirty="0">
                <a:solidFill>
                  <a:srgbClr val="FF0000"/>
                </a:solidFill>
              </a:rPr>
              <a:t>Italy</a:t>
            </a:r>
            <a:r>
              <a:rPr lang="en-US" sz="2400" dirty="0"/>
              <a:t> [Chair</a:t>
            </a:r>
            <a:r>
              <a:rPr lang="en-US" sz="2400" dirty="0" smtClean="0"/>
              <a:t>]</a:t>
            </a:r>
            <a:endParaRPr lang="en-US" sz="2400" dirty="0"/>
          </a:p>
          <a:p>
            <a:pPr fontAlgn="base">
              <a:spcAft>
                <a:spcPts val="1200"/>
              </a:spcAft>
              <a:buFont typeface="Arial" pitchFamily="34" charset="0"/>
              <a:buChar char="•"/>
            </a:pPr>
            <a:r>
              <a:rPr lang="en-US" sz="2400" b="1" dirty="0" err="1"/>
              <a:t>Geza</a:t>
            </a:r>
            <a:r>
              <a:rPr lang="en-US" sz="2400" b="1" dirty="0"/>
              <a:t> Kovacs</a:t>
            </a:r>
            <a:r>
              <a:rPr lang="en-US" sz="2400" dirty="0"/>
              <a:t>, </a:t>
            </a:r>
            <a:r>
              <a:rPr lang="en-US" sz="2400" dirty="0" err="1"/>
              <a:t>Konkoly</a:t>
            </a:r>
            <a:r>
              <a:rPr lang="en-US" sz="2400" dirty="0"/>
              <a:t> Observatory, </a:t>
            </a:r>
            <a:r>
              <a:rPr lang="en-US" sz="2400" dirty="0" smtClean="0">
                <a:solidFill>
                  <a:srgbClr val="FF0000"/>
                </a:solidFill>
              </a:rPr>
              <a:t>Hungary</a:t>
            </a:r>
            <a:endParaRPr lang="en-US" sz="2400" dirty="0"/>
          </a:p>
          <a:p>
            <a:pPr fontAlgn="base">
              <a:spcAft>
                <a:spcPts val="1200"/>
              </a:spcAft>
              <a:buFont typeface="Arial" pitchFamily="34" charset="0"/>
              <a:buChar char="•"/>
            </a:pPr>
            <a:r>
              <a:rPr lang="en-US" sz="2400" b="1" dirty="0" err="1"/>
              <a:t>Jochen</a:t>
            </a:r>
            <a:r>
              <a:rPr lang="en-US" sz="2400" b="1" dirty="0"/>
              <a:t> </a:t>
            </a:r>
            <a:r>
              <a:rPr lang="en-US" sz="2400" b="1" dirty="0" err="1"/>
              <a:t>Heidt</a:t>
            </a:r>
            <a:r>
              <a:rPr lang="en-US" sz="2400" dirty="0"/>
              <a:t>, LSW, Heidelberg, </a:t>
            </a:r>
            <a:r>
              <a:rPr lang="en-US" sz="2400" dirty="0">
                <a:solidFill>
                  <a:srgbClr val="FF0000"/>
                </a:solidFill>
              </a:rPr>
              <a:t>Germany</a:t>
            </a:r>
          </a:p>
          <a:p>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ChangeAspect="1" noChangeArrowheads="1"/>
          </p:cNvPicPr>
          <p:nvPr/>
        </p:nvPicPr>
        <p:blipFill>
          <a:blip r:embed="rId2" cstate="print"/>
          <a:srcRect/>
          <a:stretch>
            <a:fillRect/>
          </a:stretch>
        </p:blipFill>
        <p:spPr bwMode="auto">
          <a:xfrm>
            <a:off x="500034" y="142852"/>
            <a:ext cx="7315706" cy="2442994"/>
          </a:xfrm>
          <a:prstGeom prst="rect">
            <a:avLst/>
          </a:prstGeom>
          <a:noFill/>
          <a:ln w="9525">
            <a:noFill/>
            <a:miter lim="800000"/>
            <a:headEnd/>
            <a:tailEnd/>
          </a:ln>
          <a:effectLst/>
        </p:spPr>
      </p:pic>
      <p:pic>
        <p:nvPicPr>
          <p:cNvPr id="29699" name="Picture 3"/>
          <p:cNvPicPr>
            <a:picLocks noChangeAspect="1" noChangeArrowheads="1"/>
          </p:cNvPicPr>
          <p:nvPr/>
        </p:nvPicPr>
        <p:blipFill>
          <a:blip r:embed="rId3" cstate="print"/>
          <a:srcRect/>
          <a:stretch>
            <a:fillRect/>
          </a:stretch>
        </p:blipFill>
        <p:spPr bwMode="auto">
          <a:xfrm>
            <a:off x="428596" y="2714620"/>
            <a:ext cx="7944162" cy="914436"/>
          </a:xfrm>
          <a:prstGeom prst="rect">
            <a:avLst/>
          </a:prstGeom>
          <a:noFill/>
          <a:ln w="9525">
            <a:noFill/>
            <a:miter lim="800000"/>
            <a:headEnd/>
            <a:tailEnd/>
          </a:ln>
          <a:effectLst/>
        </p:spPr>
      </p:pic>
      <p:pic>
        <p:nvPicPr>
          <p:cNvPr id="29700" name="Picture 4"/>
          <p:cNvPicPr>
            <a:picLocks noChangeAspect="1" noChangeArrowheads="1"/>
          </p:cNvPicPr>
          <p:nvPr/>
        </p:nvPicPr>
        <p:blipFill>
          <a:blip r:embed="rId4" cstate="print"/>
          <a:srcRect/>
          <a:stretch>
            <a:fillRect/>
          </a:stretch>
        </p:blipFill>
        <p:spPr bwMode="auto">
          <a:xfrm>
            <a:off x="1928794" y="3643314"/>
            <a:ext cx="4419600" cy="428625"/>
          </a:xfrm>
          <a:prstGeom prst="rect">
            <a:avLst/>
          </a:prstGeom>
          <a:noFill/>
          <a:ln w="9525">
            <a:noFill/>
            <a:miter lim="800000"/>
            <a:headEnd/>
            <a:tailEnd/>
          </a:ln>
          <a:effectLst/>
        </p:spPr>
      </p:pic>
      <p:pic>
        <p:nvPicPr>
          <p:cNvPr id="29701" name="Picture 5"/>
          <p:cNvPicPr>
            <a:picLocks noChangeAspect="1" noChangeArrowheads="1"/>
          </p:cNvPicPr>
          <p:nvPr/>
        </p:nvPicPr>
        <p:blipFill>
          <a:blip r:embed="rId5" cstate="print"/>
          <a:srcRect/>
          <a:stretch>
            <a:fillRect/>
          </a:stretch>
        </p:blipFill>
        <p:spPr bwMode="auto">
          <a:xfrm>
            <a:off x="1928794" y="4071942"/>
            <a:ext cx="3114675" cy="342900"/>
          </a:xfrm>
          <a:prstGeom prst="rect">
            <a:avLst/>
          </a:prstGeom>
          <a:noFill/>
          <a:ln w="9525">
            <a:noFill/>
            <a:miter lim="800000"/>
            <a:headEnd/>
            <a:tailEnd/>
          </a:ln>
          <a:effectLst/>
        </p:spPr>
      </p:pic>
      <p:pic>
        <p:nvPicPr>
          <p:cNvPr id="29702" name="Picture 6"/>
          <p:cNvPicPr>
            <a:picLocks noChangeAspect="1" noChangeArrowheads="1"/>
          </p:cNvPicPr>
          <p:nvPr/>
        </p:nvPicPr>
        <p:blipFill>
          <a:blip r:embed="rId6" cstate="print"/>
          <a:srcRect/>
          <a:stretch>
            <a:fillRect/>
          </a:stretch>
        </p:blipFill>
        <p:spPr bwMode="auto">
          <a:xfrm>
            <a:off x="1928794" y="4500570"/>
            <a:ext cx="3505200" cy="409575"/>
          </a:xfrm>
          <a:prstGeom prst="rect">
            <a:avLst/>
          </a:prstGeom>
          <a:noFill/>
          <a:ln w="9525">
            <a:noFill/>
            <a:miter lim="800000"/>
            <a:headEnd/>
            <a:tailEnd/>
          </a:ln>
          <a:effectLst/>
        </p:spPr>
      </p:pic>
      <p:pic>
        <p:nvPicPr>
          <p:cNvPr id="29703" name="Picture 7"/>
          <p:cNvPicPr>
            <a:picLocks noChangeAspect="1" noChangeArrowheads="1"/>
          </p:cNvPicPr>
          <p:nvPr/>
        </p:nvPicPr>
        <p:blipFill>
          <a:blip r:embed="rId7" cstate="print"/>
          <a:srcRect/>
          <a:stretch>
            <a:fillRect/>
          </a:stretch>
        </p:blipFill>
        <p:spPr bwMode="auto">
          <a:xfrm>
            <a:off x="1857356" y="4857760"/>
            <a:ext cx="5600700" cy="390525"/>
          </a:xfrm>
          <a:prstGeom prst="rect">
            <a:avLst/>
          </a:prstGeom>
          <a:noFill/>
          <a:ln w="9525">
            <a:noFill/>
            <a:miter lim="800000"/>
            <a:headEnd/>
            <a:tailEnd/>
          </a:ln>
          <a:effectLst/>
        </p:spPr>
      </p:pic>
      <p:pic>
        <p:nvPicPr>
          <p:cNvPr id="29704" name="Picture 8"/>
          <p:cNvPicPr>
            <a:picLocks noChangeAspect="1" noChangeArrowheads="1"/>
          </p:cNvPicPr>
          <p:nvPr/>
        </p:nvPicPr>
        <p:blipFill>
          <a:blip r:embed="rId8" cstate="print"/>
          <a:srcRect/>
          <a:stretch>
            <a:fillRect/>
          </a:stretch>
        </p:blipFill>
        <p:spPr bwMode="auto">
          <a:xfrm>
            <a:off x="2000232" y="5286388"/>
            <a:ext cx="3990975" cy="342900"/>
          </a:xfrm>
          <a:prstGeom prst="rect">
            <a:avLst/>
          </a:prstGeom>
          <a:noFill/>
          <a:ln w="9525">
            <a:noFill/>
            <a:miter lim="800000"/>
            <a:headEnd/>
            <a:tailEnd/>
          </a:ln>
          <a:effectLst/>
        </p:spPr>
      </p:pic>
      <p:pic>
        <p:nvPicPr>
          <p:cNvPr id="29705" name="Picture 9"/>
          <p:cNvPicPr>
            <a:picLocks noChangeAspect="1" noChangeArrowheads="1"/>
          </p:cNvPicPr>
          <p:nvPr/>
        </p:nvPicPr>
        <p:blipFill>
          <a:blip r:embed="rId9" cstate="print"/>
          <a:srcRect/>
          <a:stretch>
            <a:fillRect/>
          </a:stretch>
        </p:blipFill>
        <p:spPr bwMode="auto">
          <a:xfrm>
            <a:off x="1928794" y="5643578"/>
            <a:ext cx="3343275" cy="400050"/>
          </a:xfrm>
          <a:prstGeom prst="rect">
            <a:avLst/>
          </a:prstGeom>
          <a:noFill/>
          <a:ln w="9525">
            <a:noFill/>
            <a:miter lim="800000"/>
            <a:headEnd/>
            <a:tailEnd/>
          </a:ln>
          <a:effectLst/>
        </p:spPr>
      </p:pic>
      <p:pic>
        <p:nvPicPr>
          <p:cNvPr id="29706" name="Picture 10"/>
          <p:cNvPicPr>
            <a:picLocks noChangeAspect="1" noChangeArrowheads="1"/>
          </p:cNvPicPr>
          <p:nvPr/>
        </p:nvPicPr>
        <p:blipFill>
          <a:blip r:embed="rId10" cstate="print"/>
          <a:srcRect/>
          <a:stretch>
            <a:fillRect/>
          </a:stretch>
        </p:blipFill>
        <p:spPr bwMode="auto">
          <a:xfrm>
            <a:off x="2000232" y="6143644"/>
            <a:ext cx="2114550" cy="3238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280920" cy="6124754"/>
          </a:xfrm>
          <a:prstGeom prst="rect">
            <a:avLst/>
          </a:prstGeom>
        </p:spPr>
        <p:txBody>
          <a:bodyPr wrap="square">
            <a:spAutoFit/>
          </a:bodyPr>
          <a:lstStyle/>
          <a:p>
            <a:r>
              <a:rPr lang="en-US" dirty="0"/>
              <a:t> </a:t>
            </a:r>
            <a:r>
              <a:rPr lang="en-US" sz="2800" b="1" dirty="0" smtClean="0"/>
              <a:t>The </a:t>
            </a:r>
            <a:r>
              <a:rPr lang="en-US" sz="2800" b="1" u="sng" dirty="0"/>
              <a:t>group leader </a:t>
            </a:r>
            <a:r>
              <a:rPr lang="en-US" sz="2800" b="1" dirty="0"/>
              <a:t>and </a:t>
            </a:r>
            <a:r>
              <a:rPr lang="en-US" sz="2800" b="1" u="sng" dirty="0"/>
              <a:t>the majority of the users </a:t>
            </a:r>
            <a:r>
              <a:rPr lang="en-US" sz="2800" b="1" dirty="0"/>
              <a:t>must work at institutions which are outside the country/</a:t>
            </a:r>
            <a:r>
              <a:rPr lang="en-US" sz="2800" b="1" dirty="0" err="1"/>
              <a:t>ies</a:t>
            </a:r>
            <a:r>
              <a:rPr lang="en-US" sz="2800" b="1" dirty="0"/>
              <a:t> which operate the telescope'. The interpretation of 'majority' </a:t>
            </a:r>
            <a:r>
              <a:rPr lang="en-US" sz="2800" b="1" u="sng" dirty="0"/>
              <a:t>is 50% + 1 user</a:t>
            </a:r>
            <a:r>
              <a:rPr lang="en-US" sz="2800" b="1" dirty="0"/>
              <a:t>, and the user group leader is a member of the user group</a:t>
            </a:r>
            <a:r>
              <a:rPr lang="en-US" sz="2800" b="1" dirty="0" smtClean="0"/>
              <a:t>.</a:t>
            </a:r>
          </a:p>
          <a:p>
            <a:endParaRPr lang="en-US" sz="2800" b="1" dirty="0" smtClean="0"/>
          </a:p>
          <a:p>
            <a:endParaRPr lang="en-US" sz="2800" b="1" dirty="0" smtClean="0"/>
          </a:p>
          <a:p>
            <a:r>
              <a:rPr lang="en-US" sz="2800" b="1" dirty="0" smtClean="0"/>
              <a:t>Note </a:t>
            </a:r>
            <a:r>
              <a:rPr lang="en-US" sz="2800" b="1" dirty="0"/>
              <a:t>that </a:t>
            </a:r>
            <a:r>
              <a:rPr lang="en-US" sz="2800" b="1" u="sng" dirty="0">
                <a:solidFill>
                  <a:srgbClr val="FF0000"/>
                </a:solidFill>
              </a:rPr>
              <a:t>projects led by, or dominated by, non-EU persons </a:t>
            </a:r>
            <a:r>
              <a:rPr lang="en-US" sz="2800" b="1" dirty="0"/>
              <a:t>are </a:t>
            </a:r>
            <a:r>
              <a:rPr lang="en-US" sz="2800" b="1" u="sng" dirty="0"/>
              <a:t>no longer prohibited </a:t>
            </a:r>
            <a:r>
              <a:rPr lang="en-US" sz="2800" b="1" dirty="0"/>
              <a:t>but </a:t>
            </a:r>
            <a:r>
              <a:rPr lang="en-US" sz="2800" b="1" u="sng" dirty="0"/>
              <a:t>such projects are limited to 20% of the total allocations</a:t>
            </a:r>
            <a:r>
              <a:rPr lang="en-US" sz="2800" b="1" dirty="0"/>
              <a:t>. In practice this means only a small number of such projects can be allocated and so such proposals must be exceptionally well justified. If in doubt, contact the OPTICON Project Scientist (details below) for clarification.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88640"/>
            <a:ext cx="8640960" cy="6555641"/>
          </a:xfrm>
          <a:prstGeom prst="rect">
            <a:avLst/>
          </a:prstGeom>
        </p:spPr>
        <p:txBody>
          <a:bodyPr wrap="square">
            <a:spAutoFit/>
          </a:bodyPr>
          <a:lstStyle/>
          <a:p>
            <a:pPr algn="ctr" fontAlgn="base"/>
            <a:r>
              <a:rPr lang="en-US" sz="2400" b="1" dirty="0" smtClean="0"/>
              <a:t>OBSERVATIONS</a:t>
            </a:r>
          </a:p>
          <a:p>
            <a:pPr algn="just" fontAlgn="base"/>
            <a:r>
              <a:rPr lang="en-US" sz="2200" b="1" u="sng" dirty="0" smtClean="0"/>
              <a:t>Monitoring</a:t>
            </a:r>
            <a:r>
              <a:rPr lang="en-US" sz="2200" u="sng" dirty="0"/>
              <a:t>: </a:t>
            </a:r>
            <a:r>
              <a:rPr lang="en-US" sz="2200" dirty="0"/>
              <a:t>Observations which require a regular cadence (</a:t>
            </a:r>
            <a:r>
              <a:rPr lang="en-US" sz="2200" dirty="0" err="1"/>
              <a:t>eg</a:t>
            </a:r>
            <a:r>
              <a:rPr lang="en-US" sz="2200" dirty="0"/>
              <a:t> SN decay, giant planet weather, comet activity with heliocentric distance) but </a:t>
            </a:r>
            <a:r>
              <a:rPr lang="en-US" sz="2200" u="sng" dirty="0"/>
              <a:t>which are not highly date/time specific</a:t>
            </a:r>
            <a:r>
              <a:rPr lang="en-US" sz="2200" dirty="0"/>
              <a:t>. May be executed in ‘service mode’ to </a:t>
            </a:r>
            <a:r>
              <a:rPr lang="en-US" sz="2200" dirty="0" smtClean="0"/>
              <a:t>minimize </a:t>
            </a:r>
            <a:r>
              <a:rPr lang="en-US" sz="2200" dirty="0"/>
              <a:t>PI travel</a:t>
            </a:r>
            <a:r>
              <a:rPr lang="en-US" sz="2200" dirty="0" smtClean="0"/>
              <a:t>.</a:t>
            </a:r>
          </a:p>
          <a:p>
            <a:pPr algn="just" fontAlgn="base"/>
            <a:endParaRPr lang="en-US" sz="2200" dirty="0"/>
          </a:p>
          <a:p>
            <a:pPr algn="just" fontAlgn="base"/>
            <a:r>
              <a:rPr lang="en-US" sz="2200" b="1" u="sng" dirty="0"/>
              <a:t>Service Mode</a:t>
            </a:r>
            <a:r>
              <a:rPr lang="en-US" sz="2200" dirty="0"/>
              <a:t>: Observations which are carried out by a local astronomer as part of a classically scheduled operations without flexibility for specific observing constraints. Also known as ‘Delegated visitor mode’. The PI is not expected to provide an observer</a:t>
            </a:r>
            <a:r>
              <a:rPr lang="en-US" sz="2200" dirty="0" smtClean="0"/>
              <a:t>.</a:t>
            </a:r>
          </a:p>
          <a:p>
            <a:pPr algn="just" fontAlgn="base"/>
            <a:endParaRPr lang="en-US" sz="2200" dirty="0"/>
          </a:p>
          <a:p>
            <a:pPr algn="just" fontAlgn="base"/>
            <a:r>
              <a:rPr lang="en-US" sz="2200" b="1" u="sng" dirty="0"/>
              <a:t>Robotic</a:t>
            </a:r>
            <a:r>
              <a:rPr lang="en-US" sz="2200" dirty="0"/>
              <a:t>: Automated telescope or network of telescopes using software to schedule and execute observations according to observatory schedule, weather and priority algorithms without direct human intervention on a nightly basis. Essentially automated queue scheduling without real-time human discretion</a:t>
            </a:r>
            <a:r>
              <a:rPr lang="en-US" sz="2200" dirty="0" smtClean="0"/>
              <a:t>.</a:t>
            </a:r>
          </a:p>
          <a:p>
            <a:pPr algn="just" fontAlgn="base"/>
            <a:endParaRPr lang="en-US" sz="2200" dirty="0" smtClean="0"/>
          </a:p>
          <a:p>
            <a:pPr algn="just" fontAlgn="base"/>
            <a:r>
              <a:rPr lang="en-US" sz="2200" b="1" u="sng" dirty="0"/>
              <a:t>Requests for multiple telescopes </a:t>
            </a:r>
            <a:r>
              <a:rPr lang="en-US" sz="2200" dirty="0"/>
              <a:t>for the same scientific project must be included in a single proposal form.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404664"/>
            <a:ext cx="7488832" cy="3416320"/>
          </a:xfrm>
          <a:prstGeom prst="rect">
            <a:avLst/>
          </a:prstGeom>
        </p:spPr>
        <p:txBody>
          <a:bodyPr wrap="square">
            <a:spAutoFit/>
          </a:bodyPr>
          <a:lstStyle/>
          <a:p>
            <a:pPr algn="just"/>
            <a:r>
              <a:rPr lang="en-US" sz="2400" dirty="0"/>
              <a:t>Successful proposers will </a:t>
            </a:r>
            <a:r>
              <a:rPr lang="en-US" sz="2400" b="1" u="sng" dirty="0"/>
              <a:t>receive travel funds as necessary for them to take up the observing time.</a:t>
            </a:r>
            <a:r>
              <a:rPr lang="en-US" sz="2400" dirty="0"/>
              <a:t> This will normally be for a single observer. If travel support for more than one observer is required for clearly demonstrated scientific reasons it will be necessary to get confirmation from the Project Scientist (details below). Please also see the section on Trans-National Access on our </a:t>
            </a:r>
            <a:r>
              <a:rPr lang="en-US" sz="2400" u="sng" dirty="0">
                <a:hlinkClick r:id="rId2"/>
              </a:rPr>
              <a:t>Rules for Travel page</a:t>
            </a:r>
            <a:r>
              <a:rPr lang="en-US" sz="2400" dirty="0" smtClean="0"/>
              <a:t>.</a:t>
            </a:r>
          </a:p>
          <a:p>
            <a:pPr algn="just"/>
            <a:endParaRPr lang="en-US" sz="2400" dirty="0"/>
          </a:p>
        </p:txBody>
      </p:sp>
      <p:sp>
        <p:nvSpPr>
          <p:cNvPr id="4" name="Rectangle 3"/>
          <p:cNvSpPr/>
          <p:nvPr/>
        </p:nvSpPr>
        <p:spPr>
          <a:xfrm>
            <a:off x="827584" y="3645024"/>
            <a:ext cx="7560840" cy="2308324"/>
          </a:xfrm>
          <a:prstGeom prst="rect">
            <a:avLst/>
          </a:prstGeom>
        </p:spPr>
        <p:txBody>
          <a:bodyPr wrap="square">
            <a:spAutoFit/>
          </a:bodyPr>
          <a:lstStyle/>
          <a:p>
            <a:pPr algn="just"/>
            <a:r>
              <a:rPr lang="en-US" sz="2400" b="1" dirty="0"/>
              <a:t>The proposal software</a:t>
            </a:r>
            <a:r>
              <a:rPr lang="en-US" sz="2400" dirty="0"/>
              <a:t>, an OPTICON variant of the NORTHSTAR system already in use at several observatories, is available at the following </a:t>
            </a:r>
            <a:r>
              <a:rPr lang="en-US" sz="2400" dirty="0" err="1"/>
              <a:t>url</a:t>
            </a:r>
            <a:r>
              <a:rPr lang="en-US" sz="2400" dirty="0" smtClean="0"/>
              <a:t>: </a:t>
            </a:r>
            <a:r>
              <a:rPr lang="en-US" sz="2400" u="sng" dirty="0" smtClean="0">
                <a:hlinkClick r:id="rId3"/>
              </a:rPr>
              <a:t>http</a:t>
            </a:r>
            <a:r>
              <a:rPr lang="en-US" sz="2400" u="sng" dirty="0">
                <a:hlinkClick r:id="rId3"/>
              </a:rPr>
              <a:t>://proposal.astro-opticon.org</a:t>
            </a:r>
            <a:r>
              <a:rPr lang="en-US" sz="2400" dirty="0"/>
              <a:t>. You are required to register for account (only minimal information is required) and you can then create, share and complete your proposal on-line.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512" y="188641"/>
            <a:ext cx="8640960" cy="6401753"/>
          </a:xfrm>
          <a:prstGeom prst="rect">
            <a:avLst/>
          </a:prstGeom>
          <a:noFill/>
        </p:spPr>
        <p:txBody>
          <a:bodyPr wrap="square" rtlCol="0">
            <a:spAutoFit/>
          </a:bodyPr>
          <a:lstStyle/>
          <a:p>
            <a:pPr algn="ctr"/>
            <a:r>
              <a:rPr lang="en-US" sz="2400" b="1" dirty="0" smtClean="0"/>
              <a:t>Isaac Newton Group of Telescopes</a:t>
            </a:r>
            <a:r>
              <a:rPr lang="en-US" dirty="0" smtClean="0"/>
              <a:t>, La Palma, </a:t>
            </a:r>
          </a:p>
          <a:p>
            <a:pPr algn="ctr"/>
            <a:r>
              <a:rPr lang="en-US" dirty="0" err="1" smtClean="0"/>
              <a:t>Roques</a:t>
            </a:r>
            <a:r>
              <a:rPr lang="en-US" dirty="0" smtClean="0"/>
              <a:t> de los </a:t>
            </a:r>
            <a:r>
              <a:rPr lang="en-US" dirty="0" err="1" smtClean="0"/>
              <a:t>Muchachos</a:t>
            </a:r>
            <a:r>
              <a:rPr lang="en-US" dirty="0" smtClean="0"/>
              <a:t> Observatory:</a:t>
            </a:r>
          </a:p>
          <a:p>
            <a:pPr algn="ctr"/>
            <a:endParaRPr lang="it-IT" dirty="0" smtClean="0"/>
          </a:p>
          <a:p>
            <a:r>
              <a:rPr lang="it-IT" sz="2000" b="1" dirty="0" smtClean="0"/>
              <a:t>4.2 m William Gershel Telescope </a:t>
            </a:r>
            <a:r>
              <a:rPr lang="it-IT" dirty="0" smtClean="0"/>
              <a:t>;         Monitoring mode – yes</a:t>
            </a:r>
          </a:p>
          <a:p>
            <a:r>
              <a:rPr lang="en-US" b="1" dirty="0" smtClean="0">
                <a:solidFill>
                  <a:srgbClr val="FF0000"/>
                </a:solidFill>
              </a:rPr>
              <a:t>ISIS:</a:t>
            </a:r>
            <a:r>
              <a:rPr lang="en-US" dirty="0" smtClean="0"/>
              <a:t>     </a:t>
            </a:r>
            <a:r>
              <a:rPr lang="en-US" u="sng" dirty="0" smtClean="0"/>
              <a:t>3000-10000Å;    600</a:t>
            </a:r>
            <a:r>
              <a:rPr lang="en-US" u="sng" dirty="0" smtClean="0">
                <a:sym typeface="Symbol"/>
              </a:rPr>
              <a:t></a:t>
            </a:r>
            <a:r>
              <a:rPr lang="en-US" u="sng" dirty="0" smtClean="0"/>
              <a:t>R</a:t>
            </a:r>
            <a:r>
              <a:rPr lang="en-US" u="sng" dirty="0" smtClean="0">
                <a:sym typeface="Symbol"/>
              </a:rPr>
              <a:t></a:t>
            </a:r>
            <a:r>
              <a:rPr lang="en-US" u="sng" dirty="0" smtClean="0"/>
              <a:t>12700</a:t>
            </a:r>
            <a:r>
              <a:rPr lang="en-US" dirty="0" smtClean="0"/>
              <a:t>;     0.2”/</a:t>
            </a:r>
            <a:r>
              <a:rPr lang="en-US" dirty="0" err="1" smtClean="0"/>
              <a:t>px</a:t>
            </a:r>
            <a:r>
              <a:rPr lang="en-US" dirty="0" smtClean="0"/>
              <a:t>;   1.62 Å/</a:t>
            </a:r>
            <a:r>
              <a:rPr lang="en-US" dirty="0" err="1" smtClean="0"/>
              <a:t>px</a:t>
            </a:r>
            <a:r>
              <a:rPr lang="en-US" dirty="0" smtClean="0"/>
              <a:t>;   slit – 4</a:t>
            </a:r>
            <a:r>
              <a:rPr lang="en-US" dirty="0" smtClean="0">
                <a:sym typeface="Symbol"/>
              </a:rPr>
              <a:t></a:t>
            </a:r>
            <a:r>
              <a:rPr lang="en-US" dirty="0" smtClean="0"/>
              <a:t>;  + imaging polarimetry and </a:t>
            </a:r>
            <a:r>
              <a:rPr lang="en-US" dirty="0" err="1" smtClean="0"/>
              <a:t>spectropolarimetry</a:t>
            </a:r>
            <a:endParaRPr lang="en-US" dirty="0" smtClean="0"/>
          </a:p>
          <a:p>
            <a:r>
              <a:rPr lang="en-US" b="1" dirty="0" smtClean="0">
                <a:solidFill>
                  <a:srgbClr val="FF0000"/>
                </a:solidFill>
              </a:rPr>
              <a:t>LIRIS:</a:t>
            </a:r>
            <a:r>
              <a:rPr lang="en-US" dirty="0" smtClean="0"/>
              <a:t>  </a:t>
            </a:r>
            <a:r>
              <a:rPr lang="en-US" u="sng" dirty="0" smtClean="0"/>
              <a:t>9000-24000Å;    1000</a:t>
            </a:r>
            <a:r>
              <a:rPr lang="en-US" u="sng" dirty="0" smtClean="0">
                <a:sym typeface="Symbol"/>
              </a:rPr>
              <a:t></a:t>
            </a:r>
            <a:r>
              <a:rPr lang="en-US" u="sng" dirty="0" smtClean="0"/>
              <a:t>R</a:t>
            </a:r>
            <a:r>
              <a:rPr lang="en-US" u="sng" dirty="0" smtClean="0">
                <a:sym typeface="Symbol"/>
              </a:rPr>
              <a:t>3000</a:t>
            </a:r>
            <a:r>
              <a:rPr lang="en-US" dirty="0" smtClean="0">
                <a:sym typeface="Symbol"/>
              </a:rPr>
              <a:t>  slit </a:t>
            </a:r>
            <a:r>
              <a:rPr lang="en-US" dirty="0" smtClean="0"/>
              <a:t>– 4</a:t>
            </a:r>
            <a:r>
              <a:rPr lang="en-US" dirty="0" smtClean="0">
                <a:sym typeface="Symbol"/>
              </a:rPr>
              <a:t>  + imaging polarimetry and </a:t>
            </a:r>
            <a:r>
              <a:rPr lang="en-US" dirty="0" err="1" smtClean="0">
                <a:sym typeface="Symbol"/>
              </a:rPr>
              <a:t>spectropolarimetry</a:t>
            </a:r>
            <a:endParaRPr lang="en-US" dirty="0" smtClean="0">
              <a:sym typeface="Symbol"/>
            </a:endParaRPr>
          </a:p>
          <a:p>
            <a:r>
              <a:rPr lang="en-US" b="1" dirty="0" smtClean="0">
                <a:solidFill>
                  <a:srgbClr val="FF0000"/>
                </a:solidFill>
                <a:sym typeface="Symbol"/>
              </a:rPr>
              <a:t>ACAM:</a:t>
            </a:r>
            <a:r>
              <a:rPr lang="en-US" dirty="0" smtClean="0">
                <a:sym typeface="Symbol"/>
              </a:rPr>
              <a:t>       </a:t>
            </a:r>
            <a:r>
              <a:rPr lang="en-US" u="sng" dirty="0" smtClean="0"/>
              <a:t>3500 - 9400 Å</a:t>
            </a:r>
            <a:r>
              <a:rPr lang="en-US" dirty="0" smtClean="0"/>
              <a:t>        R ~ 400        </a:t>
            </a:r>
            <a:r>
              <a:rPr lang="en-US" dirty="0" smtClean="0">
                <a:sym typeface="Symbol"/>
              </a:rPr>
              <a:t>slit </a:t>
            </a:r>
            <a:r>
              <a:rPr lang="en-US" dirty="0" smtClean="0"/>
              <a:t>– 6</a:t>
            </a:r>
            <a:r>
              <a:rPr lang="en-US" dirty="0" smtClean="0">
                <a:sym typeface="Symbol"/>
              </a:rPr>
              <a:t></a:t>
            </a:r>
            <a:r>
              <a:rPr lang="en-US" dirty="0" smtClean="0"/>
              <a:t> </a:t>
            </a:r>
          </a:p>
          <a:p>
            <a:r>
              <a:rPr lang="en-US" b="1" dirty="0" smtClean="0">
                <a:solidFill>
                  <a:srgbClr val="FF0000"/>
                </a:solidFill>
              </a:rPr>
              <a:t>AF2/WYFFOS: </a:t>
            </a:r>
            <a:r>
              <a:rPr lang="en-US" dirty="0" smtClean="0"/>
              <a:t>    </a:t>
            </a:r>
            <a:r>
              <a:rPr lang="en-US" u="sng" dirty="0" smtClean="0"/>
              <a:t>3500 - 10000 Å   </a:t>
            </a:r>
            <a:r>
              <a:rPr lang="fr-FR" dirty="0" smtClean="0"/>
              <a:t>100 &lt; R &lt; 3000 (</a:t>
            </a:r>
            <a:r>
              <a:rPr lang="fr-FR" dirty="0" err="1" smtClean="0"/>
              <a:t>reflection</a:t>
            </a:r>
            <a:r>
              <a:rPr lang="fr-FR" dirty="0" smtClean="0"/>
              <a:t> mode)  R = 9500  (echelle mode)</a:t>
            </a:r>
          </a:p>
          <a:p>
            <a:pPr algn="ctr"/>
            <a:r>
              <a:rPr lang="fr-FR" dirty="0" smtClean="0"/>
              <a:t>IMAGING MODE </a:t>
            </a:r>
          </a:p>
          <a:p>
            <a:pPr algn="just"/>
            <a:r>
              <a:rPr lang="en-US" b="1" dirty="0" smtClean="0">
                <a:solidFill>
                  <a:srgbClr val="FF0000"/>
                </a:solidFill>
                <a:sym typeface="Symbol"/>
              </a:rPr>
              <a:t>ACAM:  </a:t>
            </a:r>
            <a:r>
              <a:rPr lang="en-US" dirty="0" smtClean="0">
                <a:sym typeface="Symbol"/>
              </a:rPr>
              <a:t>FOV is 8 </a:t>
            </a:r>
            <a:r>
              <a:rPr lang="en-US" dirty="0" err="1" smtClean="0">
                <a:sym typeface="Symbol"/>
              </a:rPr>
              <a:t>arcmin</a:t>
            </a:r>
            <a:r>
              <a:rPr lang="en-US" dirty="0" smtClean="0">
                <a:sym typeface="Symbol"/>
              </a:rPr>
              <a:t> (0.25 arcsec/pixel). A set of broad-band filters is available by default (</a:t>
            </a:r>
            <a:r>
              <a:rPr lang="en-US" u="sng" dirty="0" smtClean="0">
                <a:sym typeface="Symbol"/>
              </a:rPr>
              <a:t>SDSS u g r </a:t>
            </a:r>
            <a:r>
              <a:rPr lang="en-US" u="sng" dirty="0" err="1" smtClean="0">
                <a:sym typeface="Symbol"/>
              </a:rPr>
              <a:t>i</a:t>
            </a:r>
            <a:r>
              <a:rPr lang="en-US" u="sng" dirty="0" smtClean="0">
                <a:sym typeface="Symbol"/>
              </a:rPr>
              <a:t> z</a:t>
            </a:r>
            <a:r>
              <a:rPr lang="en-US" dirty="0" smtClean="0">
                <a:sym typeface="Symbol"/>
              </a:rPr>
              <a:t>) but almost any of narrow filters available can be mounted in ACAM</a:t>
            </a:r>
          </a:p>
          <a:p>
            <a:pPr algn="just"/>
            <a:r>
              <a:rPr lang="en-US" b="1" dirty="0" smtClean="0">
                <a:solidFill>
                  <a:srgbClr val="FF0000"/>
                </a:solidFill>
                <a:sym typeface="Symbol"/>
              </a:rPr>
              <a:t>LIRIS:                  </a:t>
            </a:r>
            <a:r>
              <a:rPr lang="en-US" u="sng" dirty="0" smtClean="0">
                <a:sym typeface="Symbol"/>
              </a:rPr>
              <a:t>Z,J,H,K +8 narrow-band</a:t>
            </a:r>
            <a:r>
              <a:rPr lang="en-US" dirty="0" smtClean="0">
                <a:sym typeface="Symbol"/>
              </a:rPr>
              <a:t>; 0.25arcsec/</a:t>
            </a:r>
            <a:r>
              <a:rPr lang="en-US" dirty="0" err="1" smtClean="0">
                <a:sym typeface="Symbol"/>
              </a:rPr>
              <a:t>px</a:t>
            </a:r>
            <a:r>
              <a:rPr lang="en-US" dirty="0" smtClean="0">
                <a:sym typeface="Symbol"/>
              </a:rPr>
              <a:t>, FOV=4.5 </a:t>
            </a:r>
            <a:r>
              <a:rPr lang="en-US" dirty="0" err="1" smtClean="0">
                <a:sym typeface="Symbol"/>
              </a:rPr>
              <a:t>arcmin</a:t>
            </a:r>
            <a:endParaRPr lang="en-US" dirty="0" smtClean="0">
              <a:sym typeface="Symbol"/>
            </a:endParaRPr>
          </a:p>
          <a:p>
            <a:pPr algn="just"/>
            <a:endParaRPr lang="en-US" dirty="0" smtClean="0">
              <a:sym typeface="Symbol"/>
            </a:endParaRPr>
          </a:p>
          <a:p>
            <a:pPr algn="just"/>
            <a:endParaRPr lang="en-US" dirty="0" smtClean="0">
              <a:sym typeface="Symbol"/>
            </a:endParaRPr>
          </a:p>
          <a:p>
            <a:pPr algn="just"/>
            <a:r>
              <a:rPr lang="en-US" sz="2000" b="1" dirty="0" smtClean="0">
                <a:sym typeface="Symbol"/>
              </a:rPr>
              <a:t>2.5 m Isaac Newton Telescope;              </a:t>
            </a:r>
            <a:r>
              <a:rPr lang="it-IT" sz="2000" dirty="0" smtClean="0"/>
              <a:t>Monitoring mode – yes</a:t>
            </a:r>
            <a:endParaRPr lang="en-US" sz="2000" b="1" dirty="0" smtClean="0">
              <a:sym typeface="Symbol"/>
            </a:endParaRPr>
          </a:p>
          <a:p>
            <a:pPr algn="just"/>
            <a:r>
              <a:rPr lang="en-US" sz="2000" b="1" dirty="0" smtClean="0">
                <a:solidFill>
                  <a:srgbClr val="FF0000"/>
                </a:solidFill>
                <a:sym typeface="Symbol"/>
              </a:rPr>
              <a:t>IDS:</a:t>
            </a:r>
            <a:r>
              <a:rPr lang="en-US" sz="2000" b="1" dirty="0" smtClean="0">
                <a:sym typeface="Symbol"/>
              </a:rPr>
              <a:t> </a:t>
            </a:r>
            <a:r>
              <a:rPr lang="en-US" sz="2000" dirty="0" smtClean="0">
                <a:sym typeface="Symbol"/>
              </a:rPr>
              <a:t>   </a:t>
            </a:r>
            <a:r>
              <a:rPr lang="en-US" sz="2000" u="sng" dirty="0" smtClean="0">
                <a:sym typeface="Symbol"/>
              </a:rPr>
              <a:t>3000-10000Å;          700R10000;</a:t>
            </a:r>
            <a:r>
              <a:rPr lang="en-US" sz="2000" dirty="0" smtClean="0">
                <a:sym typeface="Symbol"/>
              </a:rPr>
              <a:t>          slit – 3.3</a:t>
            </a:r>
          </a:p>
          <a:p>
            <a:pPr algn="just"/>
            <a:endParaRPr lang="en-US" sz="2000" u="sng" dirty="0">
              <a:sym typeface="Symbol"/>
            </a:endParaRPr>
          </a:p>
          <a:p>
            <a:pPr algn="ctr"/>
            <a:r>
              <a:rPr lang="en-US" dirty="0" smtClean="0">
                <a:sym typeface="Symbol"/>
              </a:rPr>
              <a:t>IMAGING MODE</a:t>
            </a:r>
            <a:endParaRPr lang="en-US" dirty="0">
              <a:sym typeface="Symbol"/>
            </a:endParaRPr>
          </a:p>
          <a:p>
            <a:pPr algn="just"/>
            <a:r>
              <a:rPr lang="en-US" b="1" dirty="0" smtClean="0">
                <a:solidFill>
                  <a:srgbClr val="FF0000"/>
                </a:solidFill>
                <a:sym typeface="Symbol"/>
              </a:rPr>
              <a:t>WFC: </a:t>
            </a:r>
            <a:r>
              <a:rPr lang="en-US" dirty="0" smtClean="0">
                <a:sym typeface="Symbol"/>
              </a:rPr>
              <a:t>0.33 arcsec/</a:t>
            </a:r>
            <a:r>
              <a:rPr lang="en-US" dirty="0" err="1" smtClean="0">
                <a:sym typeface="Symbol"/>
              </a:rPr>
              <a:t>px</a:t>
            </a:r>
            <a:r>
              <a:rPr lang="en-US" dirty="0" smtClean="0">
                <a:sym typeface="Symbol"/>
              </a:rPr>
              <a:t>; FOV=33 </a:t>
            </a:r>
            <a:r>
              <a:rPr lang="en-US" dirty="0" err="1" smtClean="0">
                <a:sym typeface="Symbol"/>
              </a:rPr>
              <a:t>arcmin</a:t>
            </a:r>
            <a:r>
              <a:rPr lang="en-US" dirty="0" smtClean="0">
                <a:sym typeface="Symbol"/>
              </a:rPr>
              <a:t>; set of broad-band and narrow-band filters</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60648"/>
            <a:ext cx="8424936" cy="8125301"/>
          </a:xfrm>
          <a:prstGeom prst="rect">
            <a:avLst/>
          </a:prstGeom>
        </p:spPr>
        <p:txBody>
          <a:bodyPr wrap="square">
            <a:spAutoFit/>
          </a:bodyPr>
          <a:lstStyle/>
          <a:p>
            <a:pPr algn="ctr"/>
            <a:r>
              <a:rPr lang="en-US" sz="2400" b="1" dirty="0" smtClean="0"/>
              <a:t>3.58 The </a:t>
            </a:r>
            <a:r>
              <a:rPr lang="en-US" sz="2400" b="1" dirty="0" err="1" smtClean="0"/>
              <a:t>Telescopio</a:t>
            </a:r>
            <a:r>
              <a:rPr lang="en-US" sz="2400" b="1" dirty="0" smtClean="0"/>
              <a:t> </a:t>
            </a:r>
            <a:r>
              <a:rPr lang="en-US" sz="2400" b="1" dirty="0" err="1" smtClean="0"/>
              <a:t>Nazionale</a:t>
            </a:r>
            <a:r>
              <a:rPr lang="en-US" sz="2400" b="1" dirty="0" smtClean="0"/>
              <a:t> Galileo (TNG) </a:t>
            </a:r>
          </a:p>
          <a:p>
            <a:pPr algn="ctr"/>
            <a:r>
              <a:rPr lang="en-US" sz="2000" dirty="0" err="1" smtClean="0"/>
              <a:t>Roque</a:t>
            </a:r>
            <a:r>
              <a:rPr lang="en-US" sz="2000" dirty="0" smtClean="0"/>
              <a:t> de Los </a:t>
            </a:r>
            <a:r>
              <a:rPr lang="en-US" sz="2000" dirty="0" err="1" smtClean="0"/>
              <a:t>Muchachos</a:t>
            </a:r>
            <a:r>
              <a:rPr lang="en-US" sz="2000" dirty="0" smtClean="0"/>
              <a:t> Observatory, La Palma</a:t>
            </a:r>
          </a:p>
          <a:p>
            <a:pPr algn="ctr"/>
            <a:endParaRPr lang="en-US" dirty="0" smtClean="0"/>
          </a:p>
          <a:p>
            <a:pPr algn="ctr"/>
            <a:endParaRPr lang="en-US" dirty="0" smtClean="0"/>
          </a:p>
          <a:p>
            <a:r>
              <a:rPr lang="en-US" sz="2000" b="1" dirty="0" smtClean="0">
                <a:solidFill>
                  <a:srgbClr val="FF0000"/>
                </a:solidFill>
              </a:rPr>
              <a:t>GIANO</a:t>
            </a:r>
            <a:r>
              <a:rPr lang="en-US" sz="2000" dirty="0" smtClean="0"/>
              <a:t> : IR     high resolution echelle </a:t>
            </a:r>
            <a:r>
              <a:rPr lang="en-US" sz="2000" u="sng" dirty="0" smtClean="0"/>
              <a:t>spectrograph R~50000;  0.95</a:t>
            </a:r>
            <a:r>
              <a:rPr lang="en-US" sz="2000" u="sng" dirty="0" smtClean="0">
                <a:sym typeface="Symbol"/>
              </a:rPr>
              <a:t></a:t>
            </a:r>
            <a:r>
              <a:rPr lang="en-US" sz="2000" u="sng" dirty="0" smtClean="0"/>
              <a:t>m -2.45</a:t>
            </a:r>
            <a:r>
              <a:rPr lang="en-US" sz="2000" u="sng" dirty="0" smtClean="0">
                <a:sym typeface="Symbol"/>
              </a:rPr>
              <a:t></a:t>
            </a:r>
            <a:r>
              <a:rPr lang="en-US" sz="2000" u="sng" dirty="0" smtClean="0"/>
              <a:t>m </a:t>
            </a:r>
          </a:p>
          <a:p>
            <a:endParaRPr lang="en-US" sz="2000" dirty="0" smtClean="0"/>
          </a:p>
          <a:p>
            <a:r>
              <a:rPr lang="en-US" sz="2000" b="1" dirty="0" smtClean="0">
                <a:solidFill>
                  <a:srgbClr val="FF0000"/>
                </a:solidFill>
              </a:rPr>
              <a:t>HARPS-N :</a:t>
            </a:r>
            <a:r>
              <a:rPr lang="en-US" sz="2000" dirty="0" smtClean="0"/>
              <a:t>      high resolution echelle spectrograph </a:t>
            </a:r>
            <a:r>
              <a:rPr lang="en-US" sz="2000" b="1" u="sng" dirty="0" smtClean="0"/>
              <a:t>for radial velocities </a:t>
            </a:r>
            <a:r>
              <a:rPr lang="en-US" sz="2000" u="sng" dirty="0" smtClean="0"/>
              <a:t>measurements</a:t>
            </a:r>
            <a:r>
              <a:rPr lang="en-US" sz="2000" dirty="0" smtClean="0"/>
              <a:t>;</a:t>
            </a:r>
          </a:p>
          <a:p>
            <a:r>
              <a:rPr lang="en-US" sz="2000" u="sng" dirty="0" smtClean="0"/>
              <a:t>383 </a:t>
            </a:r>
            <a:r>
              <a:rPr lang="en-US" sz="2000" u="sng" dirty="0" smtClean="0">
                <a:sym typeface="Symbol"/>
              </a:rPr>
              <a:t></a:t>
            </a:r>
            <a:r>
              <a:rPr lang="en-US" sz="2000" u="sng" dirty="0" smtClean="0"/>
              <a:t>693 nm</a:t>
            </a:r>
            <a:r>
              <a:rPr lang="en-US" sz="2000" dirty="0" smtClean="0"/>
              <a:t>, with a spectral resolution R=115000 </a:t>
            </a:r>
          </a:p>
          <a:p>
            <a:endParaRPr lang="en-US" sz="2000" dirty="0" smtClean="0"/>
          </a:p>
          <a:p>
            <a:r>
              <a:rPr lang="en-US" sz="2000" b="1" dirty="0" smtClean="0">
                <a:solidFill>
                  <a:srgbClr val="FF0000"/>
                </a:solidFill>
              </a:rPr>
              <a:t>DOLORES :</a:t>
            </a:r>
            <a:r>
              <a:rPr lang="en-US" sz="2000" dirty="0" smtClean="0"/>
              <a:t>            low resolution spectrograph and camera, R=~500 and R=~6000 </a:t>
            </a:r>
          </a:p>
          <a:p>
            <a:r>
              <a:rPr lang="en-US" sz="2000" dirty="0" smtClean="0"/>
              <a:t>IMAGING MODE  </a:t>
            </a:r>
            <a:r>
              <a:rPr lang="en-US" sz="2000" u="sng" dirty="0" smtClean="0"/>
              <a:t>through broad and narrow band filters </a:t>
            </a:r>
            <a:r>
              <a:rPr lang="en-US" sz="2000" dirty="0" smtClean="0"/>
              <a:t>, </a:t>
            </a:r>
            <a:r>
              <a:rPr lang="en-US" sz="2000" dirty="0"/>
              <a:t>t</a:t>
            </a:r>
            <a:r>
              <a:rPr lang="en-US" sz="2000" dirty="0" smtClean="0"/>
              <a:t>he scale is 0.252 arcsec/</a:t>
            </a:r>
            <a:r>
              <a:rPr lang="en-US" sz="2000" dirty="0" err="1" smtClean="0"/>
              <a:t>px</a:t>
            </a:r>
            <a:r>
              <a:rPr lang="en-US" sz="2000" dirty="0" smtClean="0"/>
              <a:t> , FOV= 8.6 x 8.6 </a:t>
            </a:r>
            <a:r>
              <a:rPr lang="en-US" sz="2000" dirty="0" err="1" smtClean="0"/>
              <a:t>arcmin</a:t>
            </a:r>
            <a:r>
              <a:rPr lang="en-US" sz="2000" dirty="0" smtClean="0"/>
              <a:t>. </a:t>
            </a:r>
          </a:p>
          <a:p>
            <a:endParaRPr lang="en-US" sz="2000" dirty="0" smtClean="0"/>
          </a:p>
          <a:p>
            <a:r>
              <a:rPr lang="en-US" sz="2000" b="1" dirty="0" smtClean="0">
                <a:solidFill>
                  <a:srgbClr val="FF0000"/>
                </a:solidFill>
              </a:rPr>
              <a:t>NICS: </a:t>
            </a:r>
            <a:r>
              <a:rPr lang="en-US" sz="2000" dirty="0" smtClean="0"/>
              <a:t>near infrared low resolution spectroscopy 0.9 -2.5</a:t>
            </a:r>
            <a:r>
              <a:rPr lang="en-US" sz="2000" dirty="0" smtClean="0">
                <a:sym typeface="Symbol"/>
              </a:rPr>
              <a:t> </a:t>
            </a:r>
            <a:r>
              <a:rPr lang="en-US" sz="2000" dirty="0" smtClean="0"/>
              <a:t>m R=50-500, medium-resolution max R=2500</a:t>
            </a:r>
          </a:p>
          <a:p>
            <a:r>
              <a:rPr lang="en-US" sz="2000" dirty="0" smtClean="0"/>
              <a:t>Imaging mode: FOV=4.2x4.2 </a:t>
            </a:r>
            <a:r>
              <a:rPr lang="en-US" sz="2000" dirty="0" err="1" smtClean="0"/>
              <a:t>arcmin</a:t>
            </a:r>
            <a:r>
              <a:rPr lang="en-US" sz="2000" dirty="0" smtClean="0"/>
              <a:t>, </a:t>
            </a:r>
            <a:r>
              <a:rPr lang="en-US" sz="2000" dirty="0" err="1" smtClean="0"/>
              <a:t>imagning</a:t>
            </a:r>
            <a:r>
              <a:rPr lang="en-US" sz="2000" dirty="0" smtClean="0"/>
              <a:t>, imaging polarimetry, </a:t>
            </a:r>
            <a:r>
              <a:rPr lang="en-US" sz="2000" dirty="0" err="1" smtClean="0"/>
              <a:t>spectropolarimetry</a:t>
            </a:r>
            <a:r>
              <a:rPr lang="en-US" sz="2000" dirty="0" smtClean="0"/>
              <a:t>  </a:t>
            </a:r>
          </a:p>
          <a:p>
            <a:endParaRPr lang="en-US" dirty="0" smtClean="0"/>
          </a:p>
          <a:p>
            <a:r>
              <a:rPr lang="en-US" dirty="0" smtClean="0"/>
              <a:t> </a:t>
            </a:r>
          </a:p>
          <a:p>
            <a:endParaRPr lang="en-US" dirty="0" smtClean="0"/>
          </a:p>
          <a:p>
            <a:endParaRPr lang="en-US" dirty="0"/>
          </a:p>
          <a:p>
            <a:endParaRPr lang="en-US" dirty="0" smtClean="0"/>
          </a:p>
          <a:p>
            <a:endParaRPr lang="en-US" dirty="0" smtClean="0"/>
          </a:p>
          <a:p>
            <a:endParaRPr lang="it-IT"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282" y="357166"/>
            <a:ext cx="8715436" cy="5924699"/>
          </a:xfrm>
          <a:prstGeom prst="rect">
            <a:avLst/>
          </a:prstGeom>
        </p:spPr>
        <p:txBody>
          <a:bodyPr wrap="square">
            <a:spAutoFit/>
          </a:bodyPr>
          <a:lstStyle/>
          <a:p>
            <a:pPr algn="ctr"/>
            <a:r>
              <a:rPr lang="en-US" sz="2400" b="1" dirty="0" smtClean="0"/>
              <a:t>3.6 m Canada-France-Hawaii Telescope, </a:t>
            </a:r>
            <a:r>
              <a:rPr lang="en-US" sz="2400" b="1" dirty="0" err="1" smtClean="0"/>
              <a:t>Mounakea</a:t>
            </a:r>
            <a:r>
              <a:rPr lang="en-US" sz="2400" b="1" dirty="0" smtClean="0"/>
              <a:t>, Hawaii </a:t>
            </a:r>
          </a:p>
          <a:p>
            <a:pPr algn="ctr"/>
            <a:endParaRPr lang="en-US" dirty="0" smtClean="0"/>
          </a:p>
          <a:p>
            <a:pPr>
              <a:lnSpc>
                <a:spcPct val="150000"/>
              </a:lnSpc>
              <a:spcAft>
                <a:spcPts val="600"/>
              </a:spcAft>
            </a:pPr>
            <a:r>
              <a:rPr lang="en-US" b="1" dirty="0" err="1" smtClean="0">
                <a:solidFill>
                  <a:srgbClr val="FF0000"/>
                </a:solidFill>
              </a:rPr>
              <a:t>ESPaDOnS</a:t>
            </a:r>
            <a:r>
              <a:rPr lang="en-US" b="1" dirty="0" smtClean="0">
                <a:solidFill>
                  <a:srgbClr val="FF0000"/>
                </a:solidFill>
              </a:rPr>
              <a:t>:</a:t>
            </a:r>
            <a:r>
              <a:rPr lang="en-US" dirty="0" smtClean="0"/>
              <a:t>  </a:t>
            </a:r>
            <a:r>
              <a:rPr lang="en-US" dirty="0" err="1" smtClean="0"/>
              <a:t>Echelle</a:t>
            </a:r>
            <a:r>
              <a:rPr lang="en-US" dirty="0" smtClean="0"/>
              <a:t> </a:t>
            </a:r>
            <a:r>
              <a:rPr lang="en-US" dirty="0" err="1" smtClean="0"/>
              <a:t>Spectro</a:t>
            </a:r>
            <a:r>
              <a:rPr lang="en-US" dirty="0" smtClean="0"/>
              <a:t>-Polarimetric Device for the Observation of Stars at CFHT; Each exposure covers 40 orders from </a:t>
            </a:r>
            <a:r>
              <a:rPr lang="en-US" u="sng" dirty="0" smtClean="0"/>
              <a:t>3700Å to 10500Å </a:t>
            </a:r>
            <a:r>
              <a:rPr lang="en-US" dirty="0" smtClean="0"/>
              <a:t>, spectroscopy  </a:t>
            </a:r>
            <a:r>
              <a:rPr lang="en-US" u="sng" dirty="0" smtClean="0"/>
              <a:t>R=68,000</a:t>
            </a:r>
            <a:r>
              <a:rPr lang="en-US" dirty="0" smtClean="0"/>
              <a:t>; spectroscopy 'star only' (no sky), </a:t>
            </a:r>
            <a:r>
              <a:rPr lang="en-US" u="sng" dirty="0" smtClean="0"/>
              <a:t>R=80,000</a:t>
            </a:r>
            <a:r>
              <a:rPr lang="en-US" dirty="0" smtClean="0"/>
              <a:t>, </a:t>
            </a:r>
            <a:r>
              <a:rPr lang="en-US" dirty="0" err="1" smtClean="0"/>
              <a:t>spectropolarimetry</a:t>
            </a:r>
            <a:r>
              <a:rPr lang="en-US" dirty="0" smtClean="0"/>
              <a:t>, </a:t>
            </a:r>
            <a:r>
              <a:rPr lang="en-US" u="sng" dirty="0" smtClean="0"/>
              <a:t>linear or circular polarization</a:t>
            </a:r>
            <a:r>
              <a:rPr lang="en-US" dirty="0" smtClean="0"/>
              <a:t>, R=68,000 </a:t>
            </a:r>
          </a:p>
          <a:p>
            <a:pPr>
              <a:lnSpc>
                <a:spcPct val="150000"/>
              </a:lnSpc>
              <a:spcAft>
                <a:spcPts val="600"/>
              </a:spcAft>
            </a:pPr>
            <a:endParaRPr lang="en-US" dirty="0" smtClean="0"/>
          </a:p>
          <a:p>
            <a:pPr>
              <a:lnSpc>
                <a:spcPct val="150000"/>
              </a:lnSpc>
              <a:spcAft>
                <a:spcPts val="600"/>
              </a:spcAft>
            </a:pPr>
            <a:r>
              <a:rPr lang="en-US" b="1" dirty="0" smtClean="0">
                <a:solidFill>
                  <a:srgbClr val="FF0000"/>
                </a:solidFill>
              </a:rPr>
              <a:t>SITELLE:</a:t>
            </a:r>
            <a:r>
              <a:rPr lang="en-US" dirty="0" smtClean="0"/>
              <a:t> optical Fourier spectrometer, FOV  (</a:t>
            </a:r>
            <a:r>
              <a:rPr lang="en-US" u="sng" dirty="0" smtClean="0"/>
              <a:t>350 to 900 nm</a:t>
            </a:r>
            <a:r>
              <a:rPr lang="en-US" dirty="0" smtClean="0"/>
              <a:t>)  11 </a:t>
            </a:r>
            <a:r>
              <a:rPr lang="en-US" dirty="0" smtClean="0">
                <a:sym typeface="Symbol"/>
              </a:rPr>
              <a:t></a:t>
            </a:r>
            <a:r>
              <a:rPr lang="en-US" dirty="0" smtClean="0"/>
              <a:t> 11</a:t>
            </a:r>
            <a:r>
              <a:rPr lang="en-US" dirty="0" smtClean="0">
                <a:sym typeface="Symbol"/>
              </a:rPr>
              <a:t></a:t>
            </a:r>
            <a:r>
              <a:rPr lang="en-US" dirty="0" smtClean="0"/>
              <a:t>, with a variable spectral resolution,  from R=2 to R&gt;10</a:t>
            </a:r>
            <a:r>
              <a:rPr lang="en-US" baseline="30000" dirty="0" smtClean="0"/>
              <a:t>4</a:t>
            </a:r>
            <a:r>
              <a:rPr lang="en-US" dirty="0" smtClean="0"/>
              <a:t> (for low to high spectroscopic studies)</a:t>
            </a:r>
          </a:p>
          <a:p>
            <a:pPr>
              <a:lnSpc>
                <a:spcPct val="150000"/>
              </a:lnSpc>
              <a:spcAft>
                <a:spcPts val="600"/>
              </a:spcAft>
            </a:pPr>
            <a:r>
              <a:rPr lang="en-US" b="1" dirty="0" err="1" smtClean="0">
                <a:solidFill>
                  <a:srgbClr val="FF0000"/>
                </a:solidFill>
              </a:rPr>
              <a:t>MegaCam</a:t>
            </a:r>
            <a:r>
              <a:rPr lang="en-US" b="1" dirty="0" smtClean="0">
                <a:solidFill>
                  <a:srgbClr val="FF0000"/>
                </a:solidFill>
              </a:rPr>
              <a:t>:</a:t>
            </a:r>
            <a:r>
              <a:rPr lang="en-US" dirty="0" smtClean="0"/>
              <a:t> wide-field imager,  </a:t>
            </a:r>
            <a:r>
              <a:rPr lang="en-US" u="sng" dirty="0" smtClean="0"/>
              <a:t>36 2048 x 4612 pixel CCDs (a total of 340 megapixels), a full 1 x 1 </a:t>
            </a:r>
            <a:r>
              <a:rPr lang="en-US" u="sng" dirty="0" smtClean="0">
                <a:sym typeface="Symbol"/>
              </a:rPr>
              <a:t></a:t>
            </a:r>
            <a:r>
              <a:rPr lang="en-US" u="sng" dirty="0" smtClean="0"/>
              <a:t>  </a:t>
            </a:r>
            <a:r>
              <a:rPr lang="en-US" dirty="0" smtClean="0"/>
              <a:t>FOV of 0.187 </a:t>
            </a:r>
            <a:r>
              <a:rPr lang="en-US" dirty="0" smtClean="0">
                <a:sym typeface="Symbol"/>
              </a:rPr>
              <a:t>/</a:t>
            </a:r>
            <a:r>
              <a:rPr lang="en-US" dirty="0" err="1" smtClean="0">
                <a:sym typeface="Symbol"/>
              </a:rPr>
              <a:t>px</a:t>
            </a:r>
            <a:r>
              <a:rPr lang="en-US" dirty="0" smtClean="0"/>
              <a:t> to (average seeing=0.7), </a:t>
            </a:r>
            <a:r>
              <a:rPr lang="en-US" u="sng" dirty="0" smtClean="0"/>
              <a:t>SDSS u, g, r, </a:t>
            </a:r>
            <a:r>
              <a:rPr lang="en-US" u="sng" dirty="0" err="1" smtClean="0"/>
              <a:t>i</a:t>
            </a:r>
            <a:r>
              <a:rPr lang="en-US" u="sng" dirty="0" smtClean="0"/>
              <a:t>, z, u’, g’, r’, </a:t>
            </a:r>
            <a:r>
              <a:rPr lang="en-US" u="sng" dirty="0" err="1" smtClean="0"/>
              <a:t>i</a:t>
            </a:r>
            <a:r>
              <a:rPr lang="en-US" u="sng" dirty="0" smtClean="0"/>
              <a:t>’, z’ </a:t>
            </a:r>
          </a:p>
          <a:p>
            <a:pPr>
              <a:lnSpc>
                <a:spcPct val="150000"/>
              </a:lnSpc>
              <a:spcAft>
                <a:spcPts val="600"/>
              </a:spcAft>
            </a:pPr>
            <a:r>
              <a:rPr lang="en-US" b="1" dirty="0" err="1" smtClean="0">
                <a:solidFill>
                  <a:srgbClr val="FF0000"/>
                </a:solidFill>
              </a:rPr>
              <a:t>WIRCam</a:t>
            </a:r>
            <a:r>
              <a:rPr lang="en-US" b="1" dirty="0" smtClean="0">
                <a:solidFill>
                  <a:srgbClr val="FF0000"/>
                </a:solidFill>
              </a:rPr>
              <a:t>:</a:t>
            </a:r>
            <a:r>
              <a:rPr lang="en-US" dirty="0" smtClean="0"/>
              <a:t> the near infrared mosaic imager, a mosaic of four detectors, each containing 2048 x 2048 pixels, with a sampling of 0.3 arc second per pixel. </a:t>
            </a:r>
            <a:r>
              <a:rPr lang="en-US" u="sng" dirty="0" smtClean="0"/>
              <a:t>Broad-band Y, Z, H, Ks to 2.2 </a:t>
            </a:r>
            <a:r>
              <a:rPr lang="en-US" u="sng" dirty="0" smtClean="0">
                <a:sym typeface="Symbol"/>
              </a:rPr>
              <a:t>m</a:t>
            </a:r>
            <a:endParaRPr lang="en-US" u="sng" dirty="0" smtClean="0"/>
          </a:p>
          <a:p>
            <a:endParaRPr lang="en-US" sz="1400" dirty="0" smtClean="0"/>
          </a:p>
          <a:p>
            <a:endParaRPr lang="en-US" sz="1400" dirty="0" smtClean="0"/>
          </a:p>
          <a:p>
            <a:endParaRPr lang="en-US" sz="1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43042" y="357166"/>
            <a:ext cx="5286396" cy="5262979"/>
          </a:xfrm>
          <a:prstGeom prst="rect">
            <a:avLst/>
          </a:prstGeom>
        </p:spPr>
        <p:txBody>
          <a:bodyPr wrap="square">
            <a:spAutoFit/>
          </a:bodyPr>
          <a:lstStyle/>
          <a:p>
            <a:endParaRPr lang="en-US" dirty="0" smtClean="0"/>
          </a:p>
          <a:p>
            <a:pPr algn="ctr"/>
            <a:r>
              <a:rPr lang="en-US" sz="2800" b="1" dirty="0" smtClean="0"/>
              <a:t>The Australian Astronomical Observatory </a:t>
            </a:r>
          </a:p>
          <a:p>
            <a:pPr algn="ctr"/>
            <a:endParaRPr lang="en-US" sz="2800" b="1" dirty="0" smtClean="0"/>
          </a:p>
          <a:p>
            <a:r>
              <a:rPr lang="en-US" dirty="0" smtClean="0"/>
              <a:t>Keck                  10m</a:t>
            </a:r>
          </a:p>
          <a:p>
            <a:r>
              <a:rPr lang="en-US" dirty="0" smtClean="0"/>
              <a:t>Gemini              8.1m</a:t>
            </a:r>
          </a:p>
          <a:p>
            <a:r>
              <a:rPr lang="en-US" dirty="0" smtClean="0"/>
              <a:t>Magellan          6.5m</a:t>
            </a:r>
          </a:p>
          <a:p>
            <a:r>
              <a:rPr lang="en-US" dirty="0" smtClean="0"/>
              <a:t>AAT                   3.9m</a:t>
            </a:r>
          </a:p>
          <a:p>
            <a:r>
              <a:rPr lang="en-US" dirty="0" smtClean="0"/>
              <a:t>Blanco              4.0m</a:t>
            </a:r>
          </a:p>
          <a:p>
            <a:r>
              <a:rPr lang="en-US" dirty="0" err="1" smtClean="0"/>
              <a:t>UKSchmidt</a:t>
            </a:r>
            <a:r>
              <a:rPr lang="en-US" dirty="0" smtClean="0"/>
              <a:t>       1.2m</a:t>
            </a:r>
          </a:p>
          <a:p>
            <a:r>
              <a:rPr lang="en-US" dirty="0" err="1" smtClean="0"/>
              <a:t>SkyMapper</a:t>
            </a:r>
            <a:r>
              <a:rPr lang="en-US" dirty="0" smtClean="0"/>
              <a:t>      1.2 m</a:t>
            </a:r>
          </a:p>
          <a:p>
            <a:r>
              <a:rPr lang="en-US" dirty="0" err="1" smtClean="0"/>
              <a:t>Faulkes</a:t>
            </a:r>
            <a:r>
              <a:rPr lang="en-US" dirty="0" smtClean="0"/>
              <a:t> South    2m</a:t>
            </a:r>
          </a:p>
          <a:p>
            <a:r>
              <a:rPr lang="en-US" dirty="0" smtClean="0"/>
              <a:t>ANU                    2.3m</a:t>
            </a:r>
          </a:p>
          <a:p>
            <a:endParaRPr lang="en-US" dirty="0" smtClean="0"/>
          </a:p>
          <a:p>
            <a:endParaRPr lang="en-US" dirty="0" smtClean="0"/>
          </a:p>
          <a:p>
            <a:r>
              <a:rPr lang="en-US" dirty="0" smtClean="0"/>
              <a:t>https://www.aao.gov.au/science/observing/apply-for-observing-time</a:t>
            </a:r>
            <a:endParaRPr lang="uk-U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520</TotalTime>
  <Words>1179</Words>
  <Application>Microsoft Office PowerPoint</Application>
  <PresentationFormat>On-screen Show (4:3)</PresentationFormat>
  <Paragraphs>206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Optical Infrared Coordination Network for Astronomy (FP7 2013 – 2016), HORIZON (2017-2020)</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Optical Infrared Coordination Network for Astronomy FP7 2013 - 2016 </dc:title>
  <dc:creator>Volodymyr Kulyk</dc:creator>
  <cp:lastModifiedBy>Volodymyr Kulyk</cp:lastModifiedBy>
  <cp:revision>62</cp:revision>
  <dcterms:created xsi:type="dcterms:W3CDTF">2017-05-16T16:32:14Z</dcterms:created>
  <dcterms:modified xsi:type="dcterms:W3CDTF">2017-05-17T20:07:22Z</dcterms:modified>
</cp:coreProperties>
</file>